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59"/>
  </p:notesMasterIdLst>
  <p:sldIdLst>
    <p:sldId id="1890" r:id="rId5"/>
    <p:sldId id="2076" r:id="rId6"/>
    <p:sldId id="1893" r:id="rId7"/>
    <p:sldId id="1888" r:id="rId8"/>
    <p:sldId id="2068" r:id="rId9"/>
    <p:sldId id="1891" r:id="rId10"/>
    <p:sldId id="2069" r:id="rId11"/>
    <p:sldId id="1903" r:id="rId12"/>
    <p:sldId id="2034" r:id="rId13"/>
    <p:sldId id="2035" r:id="rId14"/>
    <p:sldId id="2036" r:id="rId15"/>
    <p:sldId id="2037" r:id="rId16"/>
    <p:sldId id="2038" r:id="rId17"/>
    <p:sldId id="1951" r:id="rId18"/>
    <p:sldId id="2039" r:id="rId19"/>
    <p:sldId id="2041" r:id="rId20"/>
    <p:sldId id="2040" r:id="rId21"/>
    <p:sldId id="2042" r:id="rId22"/>
    <p:sldId id="2043" r:id="rId23"/>
    <p:sldId id="2075" r:id="rId24"/>
    <p:sldId id="2046" r:id="rId25"/>
    <p:sldId id="2070" r:id="rId26"/>
    <p:sldId id="1930" r:id="rId27"/>
    <p:sldId id="2009" r:id="rId28"/>
    <p:sldId id="2030" r:id="rId29"/>
    <p:sldId id="1933" r:id="rId30"/>
    <p:sldId id="1934" r:id="rId31"/>
    <p:sldId id="1935" r:id="rId32"/>
    <p:sldId id="2011" r:id="rId33"/>
    <p:sldId id="2010" r:id="rId34"/>
    <p:sldId id="2077" r:id="rId35"/>
    <p:sldId id="2071" r:id="rId36"/>
    <p:sldId id="1938" r:id="rId37"/>
    <p:sldId id="2049" r:id="rId38"/>
    <p:sldId id="2050" r:id="rId39"/>
    <p:sldId id="2051" r:id="rId40"/>
    <p:sldId id="2052" r:id="rId41"/>
    <p:sldId id="2053" r:id="rId42"/>
    <p:sldId id="2078" r:id="rId43"/>
    <p:sldId id="2055" r:id="rId44"/>
    <p:sldId id="2056" r:id="rId45"/>
    <p:sldId id="2072" r:id="rId46"/>
    <p:sldId id="1946" r:id="rId47"/>
    <p:sldId id="2058" r:id="rId48"/>
    <p:sldId id="2059" r:id="rId49"/>
    <p:sldId id="2060" r:id="rId50"/>
    <p:sldId id="2021" r:id="rId51"/>
    <p:sldId id="2067" r:id="rId52"/>
    <p:sldId id="2028" r:id="rId53"/>
    <p:sldId id="2073" r:id="rId54"/>
    <p:sldId id="2063" r:id="rId55"/>
    <p:sldId id="2064" r:id="rId56"/>
    <p:sldId id="2065" r:id="rId57"/>
    <p:sldId id="2074" r:id="rId58"/>
  </p:sldIdLst>
  <p:sldSz cx="12192000" cy="6858000"/>
  <p:notesSz cx="6858000" cy="9144000"/>
  <p:custDataLst>
    <p:tags r:id="rId6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39C5C08-6F4A-1456-F220-652F20963158}" name="Juliana Loyola" initials="JL" userId="f346f2ce76ecfbbf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ina Mello" initials="KM" lastIdx="6" clrIdx="0">
    <p:extLst>
      <p:ext uri="{19B8F6BF-5375-455C-9EA6-DF929625EA0E}">
        <p15:presenceInfo xmlns:p15="http://schemas.microsoft.com/office/powerpoint/2012/main" userId="Karina Mell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D6E4"/>
    <a:srgbClr val="CAD4E8"/>
    <a:srgbClr val="333F50"/>
    <a:srgbClr val="44546A"/>
    <a:srgbClr val="ED7D31"/>
    <a:srgbClr val="757A83"/>
    <a:srgbClr val="D9D9D9"/>
    <a:srgbClr val="BFBFBF"/>
    <a:srgbClr val="FFFFFF"/>
    <a:srgbClr val="E5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93" autoAdjust="0"/>
    <p:restoredTop sz="94796" autoAdjust="0"/>
  </p:normalViewPr>
  <p:slideViewPr>
    <p:cSldViewPr snapToGrid="0">
      <p:cViewPr varScale="1">
        <p:scale>
          <a:sx n="68" d="100"/>
          <a:sy n="68" d="100"/>
        </p:scale>
        <p:origin x="1008" y="60"/>
      </p:cViewPr>
      <p:guideLst/>
    </p:cSldViewPr>
  </p:slideViewPr>
  <p:outlineViewPr>
    <p:cViewPr>
      <p:scale>
        <a:sx n="33" d="100"/>
        <a:sy n="33" d="100"/>
      </p:scale>
      <p:origin x="0" y="-38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8/10/relationships/authors" Target="authors.xml"/><Relationship Id="rId5" Type="http://schemas.openxmlformats.org/officeDocument/2006/relationships/slide" Target="slides/slide1.xml"/><Relationship Id="rId61" Type="http://schemas.openxmlformats.org/officeDocument/2006/relationships/commentAuthors" Target="commentAuthor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gs" Target="tags/tag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itor\Dropbox\Bahiainvest%20-%20MIP%20Aeroporto%20Costa%20do%20Descobrimento\4.%20Produtos\Atualiza&#231;&#227;o\Gr&#225;ficos.xlsm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'11. DEMANDA'!$G$95:$AM$95</c:f>
              <c:numCache>
                <c:formatCode>0.00</c:formatCode>
                <c:ptCount val="33"/>
                <c:pt idx="0">
                  <c:v>2.2006743091595502</c:v>
                </c:pt>
                <c:pt idx="1">
                  <c:v>2.3596145244776849</c:v>
                </c:pt>
                <c:pt idx="2">
                  <c:v>2.4951220352280279</c:v>
                </c:pt>
                <c:pt idx="3">
                  <c:v>2.6234889643216324</c:v>
                </c:pt>
                <c:pt idx="4">
                  <c:v>2.7543919975259783</c:v>
                </c:pt>
                <c:pt idx="5">
                  <c:v>3.3582817321256582</c:v>
                </c:pt>
                <c:pt idx="6">
                  <c:v>3.505378634701843</c:v>
                </c:pt>
                <c:pt idx="7">
                  <c:v>3.6472306005485029</c:v>
                </c:pt>
                <c:pt idx="8">
                  <c:v>3.7849753963459341</c:v>
                </c:pt>
                <c:pt idx="9">
                  <c:v>3.926600878334761</c:v>
                </c:pt>
                <c:pt idx="10">
                  <c:v>4.0741432756332108</c:v>
                </c:pt>
                <c:pt idx="11">
                  <c:v>4.2278731413754311</c:v>
                </c:pt>
                <c:pt idx="12">
                  <c:v>4.3880743948440024</c:v>
                </c:pt>
                <c:pt idx="13">
                  <c:v>4.5550450283353516</c:v>
                </c:pt>
                <c:pt idx="14">
                  <c:v>4.7290978537615933</c:v>
                </c:pt>
                <c:pt idx="15">
                  <c:v>4.9105612913500485</c:v>
                </c:pt>
                <c:pt idx="16">
                  <c:v>5.0997802029493347</c:v>
                </c:pt>
                <c:pt idx="17">
                  <c:v>5.297116772608339</c:v>
                </c:pt>
                <c:pt idx="18">
                  <c:v>5.5029514372619737</c:v>
                </c:pt>
                <c:pt idx="19">
                  <c:v>5.7176838705364315</c:v>
                </c:pt>
                <c:pt idx="20">
                  <c:v>5.9417340228769779</c:v>
                </c:pt>
                <c:pt idx="21">
                  <c:v>6.1755432214048609</c:v>
                </c:pt>
                <c:pt idx="22">
                  <c:v>6.4195753331262404</c:v>
                </c:pt>
                <c:pt idx="23">
                  <c:v>6.6743179953473604</c:v>
                </c:pt>
                <c:pt idx="24">
                  <c:v>6.9402839173966617</c:v>
                </c:pt>
                <c:pt idx="25">
                  <c:v>7.2180122580176143</c:v>
                </c:pt>
                <c:pt idx="26">
                  <c:v>7.508070083076996</c:v>
                </c:pt>
                <c:pt idx="27">
                  <c:v>7.8110539085327932</c:v>
                </c:pt>
                <c:pt idx="28">
                  <c:v>8.1275913339259471</c:v>
                </c:pt>
                <c:pt idx="29">
                  <c:v>8.4583427720018936</c:v>
                </c:pt>
                <c:pt idx="30">
                  <c:v>8.8040032804326476</c:v>
                </c:pt>
                <c:pt idx="31">
                  <c:v>9.1653045019999233</c:v>
                </c:pt>
                <c:pt idx="32">
                  <c:v>9.5430167200159524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D2-4B4B-9228-E64A098B7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55472495"/>
        <c:axId val="1655472911"/>
      </c:barChart>
      <c:catAx>
        <c:axId val="16554724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1655472911"/>
        <c:crosses val="autoZero"/>
        <c:auto val="1"/>
        <c:lblAlgn val="ctr"/>
        <c:lblOffset val="100"/>
        <c:noMultiLvlLbl val="0"/>
      </c:catAx>
      <c:valAx>
        <c:axId val="1655472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16554724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303253563818101E-2"/>
          <c:y val="3.3980346370889279E-2"/>
          <c:w val="0.91614122169156309"/>
          <c:h val="0.8943573652461568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FCL'!$C$364:$AI$364</c:f>
              <c:numCache>
                <c:formatCode>#,##0.0</c:formatCode>
                <c:ptCount val="33"/>
                <c:pt idx="0">
                  <c:v>10.171969110749746</c:v>
                </c:pt>
                <c:pt idx="1">
                  <c:v>20.414961867970106</c:v>
                </c:pt>
                <c:pt idx="2">
                  <c:v>21.587348559141262</c:v>
                </c:pt>
                <c:pt idx="3">
                  <c:v>22.697956217879266</c:v>
                </c:pt>
                <c:pt idx="4">
                  <c:v>23.830505794747079</c:v>
                </c:pt>
                <c:pt idx="5">
                  <c:v>44.915605117194396</c:v>
                </c:pt>
                <c:pt idx="6">
                  <c:v>46.852129831155928</c:v>
                </c:pt>
                <c:pt idx="7">
                  <c:v>48.719605167312714</c:v>
                </c:pt>
                <c:pt idx="8">
                  <c:v>50.533009777536627</c:v>
                </c:pt>
                <c:pt idx="9">
                  <c:v>52.397503462956223</c:v>
                </c:pt>
                <c:pt idx="10">
                  <c:v>54.557438140452049</c:v>
                </c:pt>
                <c:pt idx="11">
                  <c:v>56.58128554355838</c:v>
                </c:pt>
                <c:pt idx="12">
                  <c:v>58.690328501745938</c:v>
                </c:pt>
                <c:pt idx="13">
                  <c:v>60.888490071425117</c:v>
                </c:pt>
                <c:pt idx="14">
                  <c:v>63.179888408641482</c:v>
                </c:pt>
                <c:pt idx="15">
                  <c:v>65.568847152272781</c:v>
                </c:pt>
                <c:pt idx="16">
                  <c:v>68.05990639446955</c:v>
                </c:pt>
                <c:pt idx="17">
                  <c:v>70.657834273441225</c:v>
                </c:pt>
                <c:pt idx="18">
                  <c:v>73.367639225896312</c:v>
                </c:pt>
                <c:pt idx="19">
                  <c:v>76.194582938798177</c:v>
                </c:pt>
                <c:pt idx="20">
                  <c:v>79.528755635897397</c:v>
                </c:pt>
                <c:pt idx="21">
                  <c:v>82.612840464280112</c:v>
                </c:pt>
                <c:pt idx="22">
                  <c:v>85.825513247134381</c:v>
                </c:pt>
                <c:pt idx="23">
                  <c:v>89.179189989824835</c:v>
                </c:pt>
                <c:pt idx="24">
                  <c:v>92.680620489717782</c:v>
                </c:pt>
                <c:pt idx="25">
                  <c:v>96.336902749648104</c:v>
                </c:pt>
                <c:pt idx="26">
                  <c:v>100.15550216858898</c:v>
                </c:pt>
                <c:pt idx="27">
                  <c:v>104.1442718547615</c:v>
                </c:pt>
                <c:pt idx="28">
                  <c:v>108.31147413048664</c:v>
                </c:pt>
                <c:pt idx="29">
                  <c:v>112.66580330258223</c:v>
                </c:pt>
                <c:pt idx="30">
                  <c:v>117.21640977690944</c:v>
                </c:pt>
                <c:pt idx="31">
                  <c:v>121.97292560080412</c:v>
                </c:pt>
                <c:pt idx="32">
                  <c:v>126.94549152260818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CE-46CC-AFE1-B56BCAC27F2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34119775"/>
        <c:axId val="2134117695"/>
      </c:barChart>
      <c:catAx>
        <c:axId val="2134119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2134117695"/>
        <c:crosses val="autoZero"/>
        <c:auto val="1"/>
        <c:lblAlgn val="ctr"/>
        <c:lblOffset val="100"/>
        <c:noMultiLvlLbl val="0"/>
      </c:catAx>
      <c:valAx>
        <c:axId val="2134117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21341197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FCL'!$C$379:$AI$379</c:f>
              <c:numCache>
                <c:formatCode>#,##0_);\(#,##0\);\–_);"–"_)</c:formatCode>
                <c:ptCount val="33"/>
                <c:pt idx="0">
                  <c:v>33.201028553870998</c:v>
                </c:pt>
                <c:pt idx="1">
                  <c:v>65.990753374560612</c:v>
                </c:pt>
                <c:pt idx="2">
                  <c:v>69.285627470849732</c:v>
                </c:pt>
                <c:pt idx="3">
                  <c:v>74.11250800504844</c:v>
                </c:pt>
                <c:pt idx="4">
                  <c:v>227.50092052675961</c:v>
                </c:pt>
                <c:pt idx="5">
                  <c:v>151.2250465877199</c:v>
                </c:pt>
                <c:pt idx="6">
                  <c:v>156.95945629263039</c:v>
                </c:pt>
                <c:pt idx="7">
                  <c:v>164.28768159761469</c:v>
                </c:pt>
                <c:pt idx="8">
                  <c:v>170.30777692126071</c:v>
                </c:pt>
                <c:pt idx="9">
                  <c:v>176.31009616764013</c:v>
                </c:pt>
                <c:pt idx="10">
                  <c:v>182.77864719245699</c:v>
                </c:pt>
                <c:pt idx="11">
                  <c:v>189.28951021146634</c:v>
                </c:pt>
                <c:pt idx="12">
                  <c:v>195.77966263043504</c:v>
                </c:pt>
                <c:pt idx="13">
                  <c:v>202.46567848278127</c:v>
                </c:pt>
                <c:pt idx="14">
                  <c:v>209.42431181548335</c:v>
                </c:pt>
                <c:pt idx="15">
                  <c:v>216.6677597177499</c:v>
                </c:pt>
                <c:pt idx="16">
                  <c:v>224.20903924603306</c:v>
                </c:pt>
                <c:pt idx="17">
                  <c:v>232.06171473326296</c:v>
                </c:pt>
                <c:pt idx="18">
                  <c:v>240.24001452736769</c:v>
                </c:pt>
                <c:pt idx="19">
                  <c:v>248.75887563535929</c:v>
                </c:pt>
                <c:pt idx="20">
                  <c:v>258.0185433174301</c:v>
                </c:pt>
                <c:pt idx="21">
                  <c:v>267.27236116766721</c:v>
                </c:pt>
                <c:pt idx="22">
                  <c:v>276.99866088424795</c:v>
                </c:pt>
                <c:pt idx="23">
                  <c:v>287.1495493684925</c:v>
                </c:pt>
                <c:pt idx="24">
                  <c:v>297.73328541534977</c:v>
                </c:pt>
                <c:pt idx="25">
                  <c:v>308.77016048470034</c:v>
                </c:pt>
                <c:pt idx="26">
                  <c:v>320.28149927400261</c:v>
                </c:pt>
                <c:pt idx="27">
                  <c:v>332.28971627713759</c:v>
                </c:pt>
                <c:pt idx="28">
                  <c:v>344.84536034210385</c:v>
                </c:pt>
                <c:pt idx="29">
                  <c:v>357.95603413684194</c:v>
                </c:pt>
                <c:pt idx="30">
                  <c:v>371.63958322791143</c:v>
                </c:pt>
                <c:pt idx="31">
                  <c:v>385.9234689873457</c:v>
                </c:pt>
                <c:pt idx="32">
                  <c:v>400.83658073039453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16-4825-9A2F-82BC2C877F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7611647"/>
        <c:axId val="307612479"/>
      </c:barChart>
      <c:catAx>
        <c:axId val="307611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307612479"/>
        <c:crosses val="autoZero"/>
        <c:auto val="1"/>
        <c:lblAlgn val="ctr"/>
        <c:lblOffset val="100"/>
        <c:noMultiLvlLbl val="0"/>
      </c:catAx>
      <c:valAx>
        <c:axId val="307612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3076116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FCL'!$C$238:$AI$238</c:f>
              <c:numCache>
                <c:formatCode>#,##0_);\(#,##0\);\–_);"–"_)</c:formatCode>
                <c:ptCount val="33"/>
                <c:pt idx="0">
                  <c:v>51.397360443435602</c:v>
                </c:pt>
                <c:pt idx="1">
                  <c:v>165.38353737191676</c:v>
                </c:pt>
                <c:pt idx="2">
                  <c:v>257.945297744816</c:v>
                </c:pt>
                <c:pt idx="3">
                  <c:v>293.31802177866751</c:v>
                </c:pt>
                <c:pt idx="4">
                  <c:v>155.78806285651368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25-42DA-9073-ABF9B135CB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4105743"/>
        <c:axId val="444104911"/>
      </c:barChart>
      <c:catAx>
        <c:axId val="444105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444104911"/>
        <c:crosses val="autoZero"/>
        <c:auto val="1"/>
        <c:lblAlgn val="ctr"/>
        <c:lblOffset val="100"/>
        <c:noMultiLvlLbl val="0"/>
      </c:catAx>
      <c:valAx>
        <c:axId val="444104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4441057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FCL'!$C$254:$AI$254</c:f>
              <c:numCache>
                <c:formatCode>#,##0_);\(#,##0\);\–_);"–"_)</c:formatCode>
                <c:ptCount val="3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46.317333147864233</c:v>
                </c:pt>
                <c:pt idx="13">
                  <c:v>61.005115221690907</c:v>
                </c:pt>
                <c:pt idx="14">
                  <c:v>53.605671325617159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85-4452-93E6-F0DB36E6EF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13362767"/>
        <c:axId val="613362351"/>
      </c:barChart>
      <c:catAx>
        <c:axId val="6133627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613362351"/>
        <c:crosses val="autoZero"/>
        <c:auto val="1"/>
        <c:lblAlgn val="ctr"/>
        <c:lblOffset val="100"/>
        <c:noMultiLvlLbl val="0"/>
      </c:catAx>
      <c:valAx>
        <c:axId val="6133623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6133627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FCL'!$C$270:$AI$270</c:f>
              <c:numCache>
                <c:formatCode>#,##0_);\(#,##0\);\–_);"–"_)</c:formatCode>
                <c:ptCount val="3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53.563096887171938</c:v>
                </c:pt>
                <c:pt idx="22">
                  <c:v>88.133521764972755</c:v>
                </c:pt>
                <c:pt idx="23">
                  <c:v>73.741238648756621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98-452B-9C1F-2A7F401C26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9613935"/>
        <c:axId val="529614767"/>
      </c:barChart>
      <c:catAx>
        <c:axId val="5296139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529614767"/>
        <c:crosses val="autoZero"/>
        <c:auto val="1"/>
        <c:lblAlgn val="ctr"/>
        <c:lblOffset val="100"/>
        <c:noMultiLvlLbl val="0"/>
      </c:catAx>
      <c:valAx>
        <c:axId val="5296147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5296139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FCL'!$C$285:$AI$285</c:f>
              <c:numCache>
                <c:formatCode>#,##0_);\(#,##0\);\–_);"–"_)</c:formatCode>
                <c:ptCount val="3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0.63320193993981411</c:v>
                </c:pt>
                <c:pt idx="6">
                  <c:v>0.63320193993981411</c:v>
                </c:pt>
                <c:pt idx="7">
                  <c:v>0.63320193993981411</c:v>
                </c:pt>
                <c:pt idx="8">
                  <c:v>0.63320193993981411</c:v>
                </c:pt>
                <c:pt idx="9">
                  <c:v>0.63320193993981411</c:v>
                </c:pt>
                <c:pt idx="10">
                  <c:v>0.63320193993981411</c:v>
                </c:pt>
                <c:pt idx="11">
                  <c:v>0.63320193993981411</c:v>
                </c:pt>
                <c:pt idx="12">
                  <c:v>8.0599892513883606</c:v>
                </c:pt>
                <c:pt idx="13">
                  <c:v>0.63320193993981411</c:v>
                </c:pt>
                <c:pt idx="14">
                  <c:v>28.812717520786865</c:v>
                </c:pt>
                <c:pt idx="15">
                  <c:v>0.71546110397438978</c:v>
                </c:pt>
                <c:pt idx="16">
                  <c:v>0.71546110397438978</c:v>
                </c:pt>
                <c:pt idx="17">
                  <c:v>0.71546110397438978</c:v>
                </c:pt>
                <c:pt idx="18">
                  <c:v>0.71546110397438978</c:v>
                </c:pt>
                <c:pt idx="19">
                  <c:v>2.1493051890668884</c:v>
                </c:pt>
                <c:pt idx="20">
                  <c:v>75.695428374103614</c:v>
                </c:pt>
                <c:pt idx="21">
                  <c:v>0.71546110397438978</c:v>
                </c:pt>
                <c:pt idx="22">
                  <c:v>3.30883362129949</c:v>
                </c:pt>
                <c:pt idx="23">
                  <c:v>0.71546110397438978</c:v>
                </c:pt>
                <c:pt idx="24">
                  <c:v>31.200725348840983</c:v>
                </c:pt>
                <c:pt idx="25">
                  <c:v>0.94334181112890658</c:v>
                </c:pt>
                <c:pt idx="26">
                  <c:v>0.94334181112890658</c:v>
                </c:pt>
                <c:pt idx="27">
                  <c:v>0.94334181112890658</c:v>
                </c:pt>
                <c:pt idx="28">
                  <c:v>89.015200670555558</c:v>
                </c:pt>
                <c:pt idx="29">
                  <c:v>1.3982332693298563</c:v>
                </c:pt>
                <c:pt idx="30">
                  <c:v>3.5367143284540066</c:v>
                </c:pt>
                <c:pt idx="31">
                  <c:v>4.0702839762710452</c:v>
                </c:pt>
                <c:pt idx="32">
                  <c:v>0.94334181112890658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60-44D7-8BD2-28848CE308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68539504"/>
        <c:axId val="1568537840"/>
      </c:barChart>
      <c:catAx>
        <c:axId val="156853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1568537840"/>
        <c:crosses val="autoZero"/>
        <c:auto val="1"/>
        <c:lblAlgn val="ctr"/>
        <c:lblOffset val="100"/>
        <c:noMultiLvlLbl val="0"/>
      </c:catAx>
      <c:valAx>
        <c:axId val="1568537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1568539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FCL'!$C$301:$AI$301</c:f>
              <c:numCache>
                <c:formatCode>#,##0_);\(#,##0\);\–_);"–"_)</c:formatCode>
                <c:ptCount val="33"/>
                <c:pt idx="0">
                  <c:v>51.397360443435602</c:v>
                </c:pt>
                <c:pt idx="1">
                  <c:v>165.38353737191676</c:v>
                </c:pt>
                <c:pt idx="2">
                  <c:v>257.945297744816</c:v>
                </c:pt>
                <c:pt idx="3">
                  <c:v>293.31802177866751</c:v>
                </c:pt>
                <c:pt idx="4">
                  <c:v>155.78806285651368</c:v>
                </c:pt>
                <c:pt idx="5">
                  <c:v>0.63320193993981411</c:v>
                </c:pt>
                <c:pt idx="6">
                  <c:v>0.63320193993981411</c:v>
                </c:pt>
                <c:pt idx="7">
                  <c:v>0.63320193993981411</c:v>
                </c:pt>
                <c:pt idx="8">
                  <c:v>0.63320193993981411</c:v>
                </c:pt>
                <c:pt idx="9">
                  <c:v>0.63320193993981411</c:v>
                </c:pt>
                <c:pt idx="10">
                  <c:v>0.63320193993981411</c:v>
                </c:pt>
                <c:pt idx="11">
                  <c:v>0.63320193993981411</c:v>
                </c:pt>
                <c:pt idx="12">
                  <c:v>54.377322399252598</c:v>
                </c:pt>
                <c:pt idx="13">
                  <c:v>61.638317161630724</c:v>
                </c:pt>
                <c:pt idx="14">
                  <c:v>82.418388846404028</c:v>
                </c:pt>
                <c:pt idx="15">
                  <c:v>0.71546110397438978</c:v>
                </c:pt>
                <c:pt idx="16">
                  <c:v>0.71546110397438978</c:v>
                </c:pt>
                <c:pt idx="17">
                  <c:v>0.71546110397438978</c:v>
                </c:pt>
                <c:pt idx="18">
                  <c:v>0.71546110397438978</c:v>
                </c:pt>
                <c:pt idx="19">
                  <c:v>2.1493051890668884</c:v>
                </c:pt>
                <c:pt idx="20">
                  <c:v>75.695428374103614</c:v>
                </c:pt>
                <c:pt idx="21">
                  <c:v>54.278557991146329</c:v>
                </c:pt>
                <c:pt idx="22">
                  <c:v>91.44235538627224</c:v>
                </c:pt>
                <c:pt idx="23">
                  <c:v>74.456699752731012</c:v>
                </c:pt>
                <c:pt idx="24">
                  <c:v>31.200725348840983</c:v>
                </c:pt>
                <c:pt idx="25">
                  <c:v>0.94334181112890658</c:v>
                </c:pt>
                <c:pt idx="26">
                  <c:v>0.94334181112890658</c:v>
                </c:pt>
                <c:pt idx="27">
                  <c:v>0.94334181112890658</c:v>
                </c:pt>
                <c:pt idx="28">
                  <c:v>89.015200670555558</c:v>
                </c:pt>
                <c:pt idx="29">
                  <c:v>1.3982332693298563</c:v>
                </c:pt>
                <c:pt idx="30">
                  <c:v>3.5367143284540066</c:v>
                </c:pt>
                <c:pt idx="31">
                  <c:v>4.0702839762710452</c:v>
                </c:pt>
                <c:pt idx="32">
                  <c:v>0.94334181112890658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18-4B06-9F30-EC97667F6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3280144"/>
        <c:axId val="1823279312"/>
      </c:barChart>
      <c:catAx>
        <c:axId val="182328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1823279312"/>
        <c:crosses val="autoZero"/>
        <c:auto val="1"/>
        <c:lblAlgn val="ctr"/>
        <c:lblOffset val="100"/>
        <c:noMultiLvlLbl val="0"/>
      </c:catAx>
      <c:valAx>
        <c:axId val="1823279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182328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FCL'!$C$317:$AI$317</c:f>
              <c:numCache>
                <c:formatCode>#,##0_);\(#,##0\);\–_);"–"_)</c:formatCode>
                <c:ptCount val="33"/>
                <c:pt idx="0">
                  <c:v>29.663769093274638</c:v>
                </c:pt>
                <c:pt idx="1">
                  <c:v>51.176840966213931</c:v>
                </c:pt>
                <c:pt idx="2">
                  <c:v>51.45026683872026</c:v>
                </c:pt>
                <c:pt idx="3">
                  <c:v>51.659950545789911</c:v>
                </c:pt>
                <c:pt idx="4">
                  <c:v>51.861189504043715</c:v>
                </c:pt>
                <c:pt idx="5">
                  <c:v>81.835174882692868</c:v>
                </c:pt>
                <c:pt idx="6">
                  <c:v>81.289658915161993</c:v>
                </c:pt>
                <c:pt idx="7">
                  <c:v>81.991025285072709</c:v>
                </c:pt>
                <c:pt idx="8">
                  <c:v>82.043216491592034</c:v>
                </c:pt>
                <c:pt idx="9">
                  <c:v>82.0940664088088</c:v>
                </c:pt>
                <c:pt idx="10">
                  <c:v>82.146762915872941</c:v>
                </c:pt>
                <c:pt idx="11">
                  <c:v>81.555976069184851</c:v>
                </c:pt>
                <c:pt idx="12">
                  <c:v>82.204986816474772</c:v>
                </c:pt>
                <c:pt idx="13">
                  <c:v>82.296603394499314</c:v>
                </c:pt>
                <c:pt idx="14">
                  <c:v>82.416179648302531</c:v>
                </c:pt>
                <c:pt idx="15">
                  <c:v>85.720855818243479</c:v>
                </c:pt>
                <c:pt idx="16">
                  <c:v>86.431199834017903</c:v>
                </c:pt>
                <c:pt idx="17">
                  <c:v>86.499004532990341</c:v>
                </c:pt>
                <c:pt idx="18">
                  <c:v>86.569519634407712</c:v>
                </c:pt>
                <c:pt idx="19">
                  <c:v>86.645282140185003</c:v>
                </c:pt>
                <c:pt idx="20">
                  <c:v>86.201708124351924</c:v>
                </c:pt>
                <c:pt idx="21">
                  <c:v>86.274791049407796</c:v>
                </c:pt>
                <c:pt idx="22">
                  <c:v>87.446404686366989</c:v>
                </c:pt>
                <c:pt idx="23">
                  <c:v>87.539989347535936</c:v>
                </c:pt>
                <c:pt idx="24">
                  <c:v>92.043776713503661</c:v>
                </c:pt>
                <c:pt idx="25">
                  <c:v>92.743409887097471</c:v>
                </c:pt>
                <c:pt idx="26">
                  <c:v>92.84075378149322</c:v>
                </c:pt>
                <c:pt idx="27">
                  <c:v>92.942130733334039</c:v>
                </c:pt>
                <c:pt idx="28">
                  <c:v>93.196251330721068</c:v>
                </c:pt>
                <c:pt idx="29">
                  <c:v>93.14846814648574</c:v>
                </c:pt>
                <c:pt idx="30">
                  <c:v>93.266940967652729</c:v>
                </c:pt>
                <c:pt idx="31">
                  <c:v>93.388386208018872</c:v>
                </c:pt>
                <c:pt idx="32">
                  <c:v>93.508924183392551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37-4249-A355-F498BD71C0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6984799"/>
        <c:axId val="650331951"/>
      </c:barChart>
      <c:catAx>
        <c:axId val="5169847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650331951"/>
        <c:crosses val="autoZero"/>
        <c:auto val="1"/>
        <c:lblAlgn val="ctr"/>
        <c:lblOffset val="100"/>
        <c:noMultiLvlLbl val="0"/>
      </c:catAx>
      <c:valAx>
        <c:axId val="6503319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5169847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FCL'!$C$333:$AI$333</c:f>
              <c:numCache>
                <c:formatCode>#,##0_);\(#,##0\);\–_);"–"_)</c:formatCode>
                <c:ptCount val="33"/>
                <c:pt idx="0">
                  <c:v>21.552717348310487</c:v>
                </c:pt>
                <c:pt idx="1">
                  <c:v>42.684953012443138</c:v>
                </c:pt>
                <c:pt idx="2">
                  <c:v>44.699830027827637</c:v>
                </c:pt>
                <c:pt idx="3">
                  <c:v>48.31555287035944</c:v>
                </c:pt>
                <c:pt idx="4">
                  <c:v>50.273323590524342</c:v>
                </c:pt>
                <c:pt idx="5">
                  <c:v>90.845616088738154</c:v>
                </c:pt>
                <c:pt idx="6">
                  <c:v>94.179929190940896</c:v>
                </c:pt>
                <c:pt idx="7">
                  <c:v>99.488810616814874</c:v>
                </c:pt>
                <c:pt idx="8">
                  <c:v>103.25211379161622</c:v>
                </c:pt>
                <c:pt idx="9">
                  <c:v>107.12897053639517</c:v>
                </c:pt>
                <c:pt idx="10">
                  <c:v>111.16537427191454</c:v>
                </c:pt>
                <c:pt idx="11">
                  <c:v>115.36842418634063</c:v>
                </c:pt>
                <c:pt idx="12">
                  <c:v>119.45328145653808</c:v>
                </c:pt>
                <c:pt idx="13">
                  <c:v>123.68017132872009</c:v>
                </c:pt>
                <c:pt idx="14">
                  <c:v>128.07656481472364</c:v>
                </c:pt>
                <c:pt idx="15">
                  <c:v>132.64992219101592</c:v>
                </c:pt>
                <c:pt idx="16">
                  <c:v>137.4082973132958</c:v>
                </c:pt>
                <c:pt idx="17">
                  <c:v>142.36002535658324</c:v>
                </c:pt>
                <c:pt idx="18">
                  <c:v>147.51385281210759</c:v>
                </c:pt>
                <c:pt idx="19">
                  <c:v>152.87895940799032</c:v>
                </c:pt>
                <c:pt idx="20">
                  <c:v>158.46498127782797</c:v>
                </c:pt>
                <c:pt idx="21">
                  <c:v>164.28203545245248</c:v>
                </c:pt>
                <c:pt idx="22">
                  <c:v>170.42920860774566</c:v>
                </c:pt>
                <c:pt idx="23">
                  <c:v>176.84559531677291</c:v>
                </c:pt>
                <c:pt idx="24">
                  <c:v>183.53207971409162</c:v>
                </c:pt>
                <c:pt idx="25">
                  <c:v>190.50120035717831</c:v>
                </c:pt>
                <c:pt idx="26">
                  <c:v>197.76613002709905</c:v>
                </c:pt>
                <c:pt idx="27">
                  <c:v>205.34071030289226</c:v>
                </c:pt>
                <c:pt idx="28">
                  <c:v>213.26647284753145</c:v>
                </c:pt>
                <c:pt idx="29">
                  <c:v>221.54153423511229</c:v>
                </c:pt>
                <c:pt idx="30">
                  <c:v>230.17375893917028</c:v>
                </c:pt>
                <c:pt idx="31">
                  <c:v>239.18010460710636</c:v>
                </c:pt>
                <c:pt idx="32">
                  <c:v>248.57840492717105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C6-40F6-9187-EE7833065D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6728543"/>
        <c:axId val="306726879"/>
      </c:barChart>
      <c:catAx>
        <c:axId val="306728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306726879"/>
        <c:crosses val="autoZero"/>
        <c:auto val="1"/>
        <c:lblAlgn val="ctr"/>
        <c:lblOffset val="100"/>
        <c:noMultiLvlLbl val="0"/>
      </c:catAx>
      <c:valAx>
        <c:axId val="306726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\(#,##0\);\–_);&quot;–&quot;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3067285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solidFill>
                <a:srgbClr val="333F5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'02. FCL'!$C$349:$AI$349</c:f>
              <c:numCache>
                <c:formatCode>#,##0.0_);\(#,##0.0\);\–_);"–"_)</c:formatCode>
                <c:ptCount val="33"/>
                <c:pt idx="0">
                  <c:v>1.4763420948107642</c:v>
                </c:pt>
                <c:pt idx="1">
                  <c:v>2.8908384941473693</c:v>
                </c:pt>
                <c:pt idx="2">
                  <c:v>2.9984488838808327</c:v>
                </c:pt>
                <c:pt idx="3">
                  <c:v>3.0989989168097303</c:v>
                </c:pt>
                <c:pt idx="4">
                  <c:v>3.3970911414881848</c:v>
                </c:pt>
                <c:pt idx="5">
                  <c:v>5.415029331604682</c:v>
                </c:pt>
                <c:pt idx="6">
                  <c:v>5.8786012203509124</c:v>
                </c:pt>
                <c:pt idx="7">
                  <c:v>6.0304697633044322</c:v>
                </c:pt>
                <c:pt idx="8">
                  <c:v>6.4738573019252019</c:v>
                </c:pt>
                <c:pt idx="9">
                  <c:v>6.7348261181060822</c:v>
                </c:pt>
                <c:pt idx="10">
                  <c:v>7.0070387299077455</c:v>
                </c:pt>
                <c:pt idx="11">
                  <c:v>7.2910044313846836</c:v>
                </c:pt>
                <c:pt idx="12">
                  <c:v>7.5872566219683764</c:v>
                </c:pt>
                <c:pt idx="13">
                  <c:v>7.8482210324533961</c:v>
                </c:pt>
                <c:pt idx="14">
                  <c:v>8.1190625419355911</c:v>
                </c:pt>
                <c:pt idx="15">
                  <c:v>8.4001943242785408</c:v>
                </c:pt>
                <c:pt idx="16">
                  <c:v>8.6920394880850473</c:v>
                </c:pt>
                <c:pt idx="17">
                  <c:v>8.9950590530558454</c:v>
                </c:pt>
                <c:pt idx="18">
                  <c:v>9.3097264391811194</c:v>
                </c:pt>
                <c:pt idx="19">
                  <c:v>9.636537238388156</c:v>
                </c:pt>
                <c:pt idx="20">
                  <c:v>9.9760103535220743</c:v>
                </c:pt>
                <c:pt idx="21">
                  <c:v>10.328689200751977</c:v>
                </c:pt>
                <c:pt idx="22">
                  <c:v>10.695142979185238</c:v>
                </c:pt>
                <c:pt idx="23">
                  <c:v>11.075968011712083</c:v>
                </c:pt>
                <c:pt idx="24">
                  <c:v>11.471789161357703</c:v>
                </c:pt>
                <c:pt idx="25">
                  <c:v>11.883261327691265</c:v>
                </c:pt>
                <c:pt idx="26">
                  <c:v>12.311071028131879</c:v>
                </c:pt>
                <c:pt idx="27">
                  <c:v>12.755938069301177</c:v>
                </c:pt>
                <c:pt idx="28">
                  <c:v>13.218617313903113</c:v>
                </c:pt>
                <c:pt idx="29">
                  <c:v>13.699900548964772</c:v>
                </c:pt>
                <c:pt idx="30">
                  <c:v>14.200618461649036</c:v>
                </c:pt>
                <c:pt idx="31">
                  <c:v>14.721642729252576</c:v>
                </c:pt>
                <c:pt idx="32">
                  <c:v>15.263888230432666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CC-4505-A02E-83430E3A89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8105327"/>
        <c:axId val="278105743"/>
      </c:barChart>
      <c:catAx>
        <c:axId val="2781053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278105743"/>
        <c:crosses val="autoZero"/>
        <c:auto val="1"/>
        <c:lblAlgn val="ctr"/>
        <c:lblOffset val="100"/>
        <c:noMultiLvlLbl val="0"/>
      </c:catAx>
      <c:valAx>
        <c:axId val="2781057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333F50"/>
                </a:solidFill>
                <a:latin typeface="+mj-lt"/>
                <a:ea typeface="+mn-ea"/>
                <a:cs typeface="+mn-cs"/>
              </a:defRPr>
            </a:pPr>
            <a:endParaRPr lang="pt-BR"/>
          </a:p>
        </c:txPr>
        <c:crossAx val="278105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 panose="020F030202020403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 panose="020F0302020204030204" pitchFamily="34" charset="0"/>
              </a:defRPr>
            </a:lvl1pPr>
          </a:lstStyle>
          <a:p>
            <a:fld id="{2AF9CA5C-9D81-436D-A401-60D89CACA60D}" type="datetimeFigureOut">
              <a:rPr lang="pt-BR" smtClean="0"/>
              <a:pPr/>
              <a:t>02/12/2022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 panose="020F0302020204030204" pitchFamily="34" charset="0"/>
              </a:defRPr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 panose="020F0302020204030204" pitchFamily="34" charset="0"/>
              </a:defRPr>
            </a:lvl1pPr>
          </a:lstStyle>
          <a:p>
            <a:fld id="{24C062C8-5FBC-4A44-B300-90B744BE9149}" type="slidenum">
              <a:rPr lang="pt-BR" smtClean="0"/>
              <a:pPr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098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 Light" panose="020F030202020403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062C8-5FBC-4A44-B300-90B744BE9149}" type="slidenum">
              <a:rPr lang="pt-BR" smtClean="0"/>
              <a:pPr/>
              <a:t>21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47453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062C8-5FBC-4A44-B300-90B744BE9149}" type="slidenum">
              <a:rPr lang="pt-BR" smtClean="0"/>
              <a:pPr/>
              <a:t>46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40280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062C8-5FBC-4A44-B300-90B744BE9149}" type="slidenum">
              <a:rPr lang="pt-BR" smtClean="0"/>
              <a:pPr/>
              <a:t>48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27858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C062C8-5FBC-4A44-B300-90B744BE9149}" type="slidenum">
              <a:rPr lang="pt-BR" smtClean="0"/>
              <a:pPr/>
              <a:t>49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4769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50914D-21E1-4E07-868F-E78CE0BD62A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036" y="955964"/>
            <a:ext cx="11563928" cy="5765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7ED7BCA-BE3E-4589-A28D-E34B41F41F99}"/>
              </a:ext>
            </a:extLst>
          </p:cNvPr>
          <p:cNvSpPr txBox="1"/>
          <p:nvPr userDrawn="1"/>
        </p:nvSpPr>
        <p:spPr>
          <a:xfrm>
            <a:off x="11739881" y="6646551"/>
            <a:ext cx="4521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EFB71AC-DBF4-41C8-A964-A225DB8DE97C}" type="slidenum">
              <a:rPr lang="pt-BR" sz="700" smtClean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</a:rPr>
              <a:pPr algn="r"/>
              <a:t>‹nº›</a:t>
            </a:fld>
            <a:endParaRPr lang="pt-BR" sz="7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C67E62-34D4-4EA3-A1F9-D4AD264473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75" y="136529"/>
            <a:ext cx="10515600" cy="54451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44546A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434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6D251A9-E983-41C4-8E2C-7974E55E536A}"/>
              </a:ext>
            </a:extLst>
          </p:cNvPr>
          <p:cNvSpPr txBox="1"/>
          <p:nvPr userDrawn="1"/>
        </p:nvSpPr>
        <p:spPr>
          <a:xfrm>
            <a:off x="11739881" y="6646551"/>
            <a:ext cx="4521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5EFB71AC-DBF4-41C8-A964-A225DB8DE97C}" type="slidenum">
              <a:rPr lang="pt-BR" sz="700" smtClean="0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</a:rPr>
              <a:pPr algn="r"/>
              <a:t>‹nº›</a:t>
            </a:fld>
            <a:endParaRPr lang="pt-BR" sz="700" dirty="0">
              <a:solidFill>
                <a:schemeClr val="bg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A57732-DB72-471B-B9AF-19D8714CCB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75" y="136529"/>
            <a:ext cx="10515600" cy="54451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44546A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81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E941318-30B7-41D6-9D15-AB9B84086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75" y="136529"/>
            <a:ext cx="10515600" cy="54451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44546A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501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E941318-30B7-41D6-9D15-AB9B84086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75" y="136529"/>
            <a:ext cx="10515600" cy="54451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>
                <a:solidFill>
                  <a:srgbClr val="44546A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167B6A5-0A8F-4FBC-8392-91185E956C0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4036" y="955964"/>
            <a:ext cx="11563928" cy="5765512"/>
          </a:xfrm>
          <a:prstGeom prst="rect">
            <a:avLst/>
          </a:prstGeom>
        </p:spPr>
        <p:txBody>
          <a:bodyPr/>
          <a:lstStyle>
            <a:lvl1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418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8F0366EF-A88F-47D1-9A61-16667738E49D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378519"/>
            <a:ext cx="12192000" cy="33268"/>
          </a:xfrm>
          <a:prstGeom prst="line">
            <a:avLst/>
          </a:prstGeom>
          <a:ln w="8255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5453EEAD-3DD1-469C-838F-7887D57CB620}"/>
              </a:ext>
            </a:extLst>
          </p:cNvPr>
          <p:cNvCxnSpPr>
            <a:cxnSpLocks/>
          </p:cNvCxnSpPr>
          <p:nvPr userDrawn="1"/>
        </p:nvCxnSpPr>
        <p:spPr>
          <a:xfrm flipV="1">
            <a:off x="-8506" y="818424"/>
            <a:ext cx="12200506" cy="1"/>
          </a:xfrm>
          <a:prstGeom prst="line">
            <a:avLst/>
          </a:prstGeom>
          <a:ln w="50800"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17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9.jpg"/><Relationship Id="rId18" Type="http://schemas.openxmlformats.org/officeDocument/2006/relationships/image" Target="../media/image36.png"/><Relationship Id="rId3" Type="http://schemas.openxmlformats.org/officeDocument/2006/relationships/image" Target="../media/image18.svg"/><Relationship Id="rId7" Type="http://schemas.openxmlformats.org/officeDocument/2006/relationships/image" Target="../media/image31.svg"/><Relationship Id="rId12" Type="http://schemas.openxmlformats.org/officeDocument/2006/relationships/image" Target="../media/image8.png"/><Relationship Id="rId17" Type="http://schemas.openxmlformats.org/officeDocument/2006/relationships/image" Target="../media/image35.png"/><Relationship Id="rId2" Type="http://schemas.openxmlformats.org/officeDocument/2006/relationships/image" Target="../media/image17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33.png"/><Relationship Id="rId10" Type="http://schemas.openxmlformats.org/officeDocument/2006/relationships/image" Target="../media/image25.png"/><Relationship Id="rId19" Type="http://schemas.openxmlformats.org/officeDocument/2006/relationships/image" Target="../media/image37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9.jp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8.png"/><Relationship Id="rId2" Type="http://schemas.openxmlformats.org/officeDocument/2006/relationships/image" Target="../media/image17.png"/><Relationship Id="rId16" Type="http://schemas.openxmlformats.org/officeDocument/2006/relationships/image" Target="../media/image42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41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39.svg"/><Relationship Id="rId1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9.jp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8.png"/><Relationship Id="rId2" Type="http://schemas.openxmlformats.org/officeDocument/2006/relationships/image" Target="../media/image17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42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39.svg"/><Relationship Id="rId1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9.jpg"/><Relationship Id="rId18" Type="http://schemas.openxmlformats.org/officeDocument/2006/relationships/image" Target="../media/image48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8.png"/><Relationship Id="rId17" Type="http://schemas.openxmlformats.org/officeDocument/2006/relationships/image" Target="../media/image47.svg"/><Relationship Id="rId2" Type="http://schemas.openxmlformats.org/officeDocument/2006/relationships/image" Target="../media/image17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45.svg"/><Relationship Id="rId10" Type="http://schemas.openxmlformats.org/officeDocument/2006/relationships/image" Target="../media/image25.png"/><Relationship Id="rId19" Type="http://schemas.openxmlformats.org/officeDocument/2006/relationships/image" Target="../media/image49.svg"/><Relationship Id="rId4" Type="http://schemas.openxmlformats.org/officeDocument/2006/relationships/image" Target="../media/image19.png"/><Relationship Id="rId9" Type="http://schemas.openxmlformats.org/officeDocument/2006/relationships/image" Target="../media/image39.svg"/><Relationship Id="rId1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3" Type="http://schemas.openxmlformats.org/officeDocument/2006/relationships/image" Target="../media/image51.svg"/><Relationship Id="rId7" Type="http://schemas.openxmlformats.org/officeDocument/2006/relationships/image" Target="../media/image26.svg"/><Relationship Id="rId12" Type="http://schemas.openxmlformats.org/officeDocument/2006/relationships/image" Target="../media/image5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57.svg"/><Relationship Id="rId5" Type="http://schemas.openxmlformats.org/officeDocument/2006/relationships/image" Target="../media/image53.svg"/><Relationship Id="rId15" Type="http://schemas.openxmlformats.org/officeDocument/2006/relationships/image" Target="../media/image9.jp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svg"/><Relationship Id="rId1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3" Type="http://schemas.openxmlformats.org/officeDocument/2006/relationships/image" Target="../media/image51.svg"/><Relationship Id="rId7" Type="http://schemas.openxmlformats.org/officeDocument/2006/relationships/image" Target="../media/image28.svg"/><Relationship Id="rId12" Type="http://schemas.openxmlformats.org/officeDocument/2006/relationships/image" Target="../media/image58.png"/><Relationship Id="rId2" Type="http://schemas.openxmlformats.org/officeDocument/2006/relationships/image" Target="../media/image50.png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11" Type="http://schemas.openxmlformats.org/officeDocument/2006/relationships/image" Target="../media/image57.svg"/><Relationship Id="rId5" Type="http://schemas.openxmlformats.org/officeDocument/2006/relationships/image" Target="../media/image53.svg"/><Relationship Id="rId15" Type="http://schemas.openxmlformats.org/officeDocument/2006/relationships/image" Target="../media/image9.jp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svg"/><Relationship Id="rId1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59.svg"/><Relationship Id="rId3" Type="http://schemas.openxmlformats.org/officeDocument/2006/relationships/image" Target="../media/image51.svg"/><Relationship Id="rId7" Type="http://schemas.openxmlformats.org/officeDocument/2006/relationships/image" Target="../media/image26.svg"/><Relationship Id="rId12" Type="http://schemas.openxmlformats.org/officeDocument/2006/relationships/image" Target="../media/image58.png"/><Relationship Id="rId17" Type="http://schemas.openxmlformats.org/officeDocument/2006/relationships/image" Target="../media/image55.svg"/><Relationship Id="rId2" Type="http://schemas.openxmlformats.org/officeDocument/2006/relationships/image" Target="../media/image50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57.svg"/><Relationship Id="rId5" Type="http://schemas.openxmlformats.org/officeDocument/2006/relationships/image" Target="../media/image53.svg"/><Relationship Id="rId15" Type="http://schemas.openxmlformats.org/officeDocument/2006/relationships/image" Target="../media/image9.jp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61.svg"/><Relationship Id="rId1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63.svg"/><Relationship Id="rId3" Type="http://schemas.openxmlformats.org/officeDocument/2006/relationships/image" Target="../media/image51.svg"/><Relationship Id="rId7" Type="http://schemas.openxmlformats.org/officeDocument/2006/relationships/image" Target="../media/image26.svg"/><Relationship Id="rId12" Type="http://schemas.openxmlformats.org/officeDocument/2006/relationships/image" Target="../media/image62.png"/><Relationship Id="rId17" Type="http://schemas.openxmlformats.org/officeDocument/2006/relationships/image" Target="../media/image65.sv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57.svg"/><Relationship Id="rId5" Type="http://schemas.openxmlformats.org/officeDocument/2006/relationships/image" Target="../media/image53.svg"/><Relationship Id="rId15" Type="http://schemas.openxmlformats.org/officeDocument/2006/relationships/image" Target="../media/image9.jpg"/><Relationship Id="rId10" Type="http://schemas.openxmlformats.org/officeDocument/2006/relationships/image" Target="../media/image56.png"/><Relationship Id="rId4" Type="http://schemas.openxmlformats.org/officeDocument/2006/relationships/image" Target="../media/image52.png"/><Relationship Id="rId9" Type="http://schemas.openxmlformats.org/officeDocument/2006/relationships/image" Target="../media/image55.svg"/><Relationship Id="rId1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3" Type="http://schemas.openxmlformats.org/officeDocument/2006/relationships/image" Target="../media/image51.svg"/><Relationship Id="rId7" Type="http://schemas.openxmlformats.org/officeDocument/2006/relationships/image" Target="../media/image26.svg"/><Relationship Id="rId12" Type="http://schemas.openxmlformats.org/officeDocument/2006/relationships/image" Target="../media/image58.png"/><Relationship Id="rId17" Type="http://schemas.openxmlformats.org/officeDocument/2006/relationships/image" Target="../media/image69.svg"/><Relationship Id="rId2" Type="http://schemas.openxmlformats.org/officeDocument/2006/relationships/image" Target="../media/image50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67.svg"/><Relationship Id="rId5" Type="http://schemas.openxmlformats.org/officeDocument/2006/relationships/image" Target="../media/image53.svg"/><Relationship Id="rId15" Type="http://schemas.openxmlformats.org/officeDocument/2006/relationships/image" Target="../media/image9.jpg"/><Relationship Id="rId10" Type="http://schemas.openxmlformats.org/officeDocument/2006/relationships/image" Target="../media/image66.png"/><Relationship Id="rId4" Type="http://schemas.openxmlformats.org/officeDocument/2006/relationships/image" Target="../media/image52.png"/><Relationship Id="rId9" Type="http://schemas.openxmlformats.org/officeDocument/2006/relationships/image" Target="../media/image55.svg"/><Relationship Id="rId1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63.svg"/><Relationship Id="rId18" Type="http://schemas.openxmlformats.org/officeDocument/2006/relationships/image" Target="../media/image64.png"/><Relationship Id="rId3" Type="http://schemas.openxmlformats.org/officeDocument/2006/relationships/image" Target="../media/image51.svg"/><Relationship Id="rId21" Type="http://schemas.openxmlformats.org/officeDocument/2006/relationships/image" Target="../media/image69.svg"/><Relationship Id="rId7" Type="http://schemas.openxmlformats.org/officeDocument/2006/relationships/image" Target="../media/image26.svg"/><Relationship Id="rId12" Type="http://schemas.openxmlformats.org/officeDocument/2006/relationships/image" Target="../media/image62.png"/><Relationship Id="rId17" Type="http://schemas.openxmlformats.org/officeDocument/2006/relationships/image" Target="../media/image55.svg"/><Relationship Id="rId2" Type="http://schemas.openxmlformats.org/officeDocument/2006/relationships/image" Target="../media/image50.png"/><Relationship Id="rId16" Type="http://schemas.openxmlformats.org/officeDocument/2006/relationships/image" Target="../media/image5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67.svg"/><Relationship Id="rId5" Type="http://schemas.openxmlformats.org/officeDocument/2006/relationships/image" Target="../media/image53.svg"/><Relationship Id="rId15" Type="http://schemas.openxmlformats.org/officeDocument/2006/relationships/image" Target="../media/image9.jpg"/><Relationship Id="rId23" Type="http://schemas.openxmlformats.org/officeDocument/2006/relationships/image" Target="../media/image47.svg"/><Relationship Id="rId10" Type="http://schemas.openxmlformats.org/officeDocument/2006/relationships/image" Target="../media/image66.png"/><Relationship Id="rId19" Type="http://schemas.openxmlformats.org/officeDocument/2006/relationships/image" Target="../media/image65.svg"/><Relationship Id="rId4" Type="http://schemas.openxmlformats.org/officeDocument/2006/relationships/image" Target="../media/image52.png"/><Relationship Id="rId9" Type="http://schemas.openxmlformats.org/officeDocument/2006/relationships/image" Target="../media/image71.svg"/><Relationship Id="rId14" Type="http://schemas.openxmlformats.org/officeDocument/2006/relationships/image" Target="../media/image8.png"/><Relationship Id="rId22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sv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7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4" Type="http://schemas.openxmlformats.org/officeDocument/2006/relationships/image" Target="../media/image78.png"/><Relationship Id="rId9" Type="http://schemas.openxmlformats.org/officeDocument/2006/relationships/image" Target="../media/image9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3.svg"/><Relationship Id="rId7" Type="http://schemas.openxmlformats.org/officeDocument/2006/relationships/image" Target="../media/image81.svg"/><Relationship Id="rId12" Type="http://schemas.openxmlformats.org/officeDocument/2006/relationships/image" Target="../media/image9.jp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11" Type="http://schemas.openxmlformats.org/officeDocument/2006/relationships/image" Target="../media/image8.png"/><Relationship Id="rId5" Type="http://schemas.openxmlformats.org/officeDocument/2006/relationships/image" Target="../media/image79.svg"/><Relationship Id="rId10" Type="http://schemas.openxmlformats.org/officeDocument/2006/relationships/chart" Target="../charts/chart1.xml"/><Relationship Id="rId4" Type="http://schemas.openxmlformats.org/officeDocument/2006/relationships/image" Target="../media/image78.png"/><Relationship Id="rId9" Type="http://schemas.openxmlformats.org/officeDocument/2006/relationships/image" Target="../media/image8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8.png"/><Relationship Id="rId3" Type="http://schemas.openxmlformats.org/officeDocument/2006/relationships/image" Target="../media/image86.svg"/><Relationship Id="rId7" Type="http://schemas.openxmlformats.org/officeDocument/2006/relationships/image" Target="../media/image81.svg"/><Relationship Id="rId12" Type="http://schemas.openxmlformats.org/officeDocument/2006/relationships/chart" Target="../charts/chart2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11" Type="http://schemas.openxmlformats.org/officeDocument/2006/relationships/image" Target="../media/image91.svg"/><Relationship Id="rId5" Type="http://schemas.openxmlformats.org/officeDocument/2006/relationships/image" Target="../media/image88.svg"/><Relationship Id="rId10" Type="http://schemas.openxmlformats.org/officeDocument/2006/relationships/image" Target="../media/image90.png"/><Relationship Id="rId4" Type="http://schemas.openxmlformats.org/officeDocument/2006/relationships/image" Target="../media/image87.png"/><Relationship Id="rId9" Type="http://schemas.openxmlformats.org/officeDocument/2006/relationships/image" Target="../media/image89.svg"/><Relationship Id="rId14" Type="http://schemas.openxmlformats.org/officeDocument/2006/relationships/image" Target="../media/image9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8.png"/><Relationship Id="rId3" Type="http://schemas.openxmlformats.org/officeDocument/2006/relationships/image" Target="../media/image86.svg"/><Relationship Id="rId7" Type="http://schemas.openxmlformats.org/officeDocument/2006/relationships/image" Target="../media/image81.svg"/><Relationship Id="rId12" Type="http://schemas.openxmlformats.org/officeDocument/2006/relationships/chart" Target="../charts/chart3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11" Type="http://schemas.openxmlformats.org/officeDocument/2006/relationships/image" Target="../media/image91.svg"/><Relationship Id="rId5" Type="http://schemas.openxmlformats.org/officeDocument/2006/relationships/image" Target="../media/image88.svg"/><Relationship Id="rId10" Type="http://schemas.openxmlformats.org/officeDocument/2006/relationships/image" Target="../media/image90.png"/><Relationship Id="rId4" Type="http://schemas.openxmlformats.org/officeDocument/2006/relationships/image" Target="../media/image87.png"/><Relationship Id="rId9" Type="http://schemas.openxmlformats.org/officeDocument/2006/relationships/image" Target="../media/image89.svg"/><Relationship Id="rId14" Type="http://schemas.openxmlformats.org/officeDocument/2006/relationships/image" Target="../media/image9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8.png"/><Relationship Id="rId3" Type="http://schemas.openxmlformats.org/officeDocument/2006/relationships/image" Target="../media/image86.svg"/><Relationship Id="rId7" Type="http://schemas.openxmlformats.org/officeDocument/2006/relationships/image" Target="../media/image81.svg"/><Relationship Id="rId12" Type="http://schemas.openxmlformats.org/officeDocument/2006/relationships/chart" Target="../charts/chart4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11" Type="http://schemas.openxmlformats.org/officeDocument/2006/relationships/image" Target="../media/image91.svg"/><Relationship Id="rId5" Type="http://schemas.openxmlformats.org/officeDocument/2006/relationships/image" Target="../media/image88.svg"/><Relationship Id="rId10" Type="http://schemas.openxmlformats.org/officeDocument/2006/relationships/image" Target="../media/image90.png"/><Relationship Id="rId4" Type="http://schemas.openxmlformats.org/officeDocument/2006/relationships/image" Target="../media/image87.png"/><Relationship Id="rId9" Type="http://schemas.openxmlformats.org/officeDocument/2006/relationships/image" Target="../media/image89.svg"/><Relationship Id="rId14" Type="http://schemas.openxmlformats.org/officeDocument/2006/relationships/image" Target="../media/image9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4.svg"/><Relationship Id="rId3" Type="http://schemas.openxmlformats.org/officeDocument/2006/relationships/image" Target="../media/image86.svg"/><Relationship Id="rId7" Type="http://schemas.openxmlformats.org/officeDocument/2006/relationships/image" Target="../media/image81.svg"/><Relationship Id="rId12" Type="http://schemas.openxmlformats.org/officeDocument/2006/relationships/image" Target="../media/image50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png"/><Relationship Id="rId11" Type="http://schemas.openxmlformats.org/officeDocument/2006/relationships/image" Target="../media/image8.png"/><Relationship Id="rId5" Type="http://schemas.openxmlformats.org/officeDocument/2006/relationships/image" Target="../media/image88.svg"/><Relationship Id="rId10" Type="http://schemas.openxmlformats.org/officeDocument/2006/relationships/chart" Target="../charts/chart5.xml"/><Relationship Id="rId4" Type="http://schemas.openxmlformats.org/officeDocument/2006/relationships/image" Target="../media/image87.png"/><Relationship Id="rId9" Type="http://schemas.openxmlformats.org/officeDocument/2006/relationships/image" Target="../media/image93.svg"/><Relationship Id="rId14" Type="http://schemas.openxmlformats.org/officeDocument/2006/relationships/image" Target="../media/image9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89.svg"/><Relationship Id="rId18" Type="http://schemas.openxmlformats.org/officeDocument/2006/relationships/image" Target="../media/image88.svg"/><Relationship Id="rId3" Type="http://schemas.openxmlformats.org/officeDocument/2006/relationships/image" Target="../media/image96.svg"/><Relationship Id="rId7" Type="http://schemas.openxmlformats.org/officeDocument/2006/relationships/image" Target="../media/image100.svg"/><Relationship Id="rId12" Type="http://schemas.openxmlformats.org/officeDocument/2006/relationships/image" Target="../media/image74.png"/><Relationship Id="rId17" Type="http://schemas.openxmlformats.org/officeDocument/2006/relationships/image" Target="../media/image87.png"/><Relationship Id="rId2" Type="http://schemas.openxmlformats.org/officeDocument/2006/relationships/image" Target="../media/image95.png"/><Relationship Id="rId16" Type="http://schemas.openxmlformats.org/officeDocument/2006/relationships/image" Target="../media/image86.svg"/><Relationship Id="rId20" Type="http://schemas.openxmlformats.org/officeDocument/2006/relationships/image" Target="../media/image81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9.png"/><Relationship Id="rId11" Type="http://schemas.openxmlformats.org/officeDocument/2006/relationships/image" Target="../media/image8.png"/><Relationship Id="rId5" Type="http://schemas.openxmlformats.org/officeDocument/2006/relationships/image" Target="../media/image98.svg"/><Relationship Id="rId15" Type="http://schemas.openxmlformats.org/officeDocument/2006/relationships/image" Target="../media/image76.png"/><Relationship Id="rId10" Type="http://schemas.openxmlformats.org/officeDocument/2006/relationships/chart" Target="../charts/chart6.xml"/><Relationship Id="rId19" Type="http://schemas.openxmlformats.org/officeDocument/2006/relationships/image" Target="../media/image80.png"/><Relationship Id="rId4" Type="http://schemas.openxmlformats.org/officeDocument/2006/relationships/image" Target="../media/image97.png"/><Relationship Id="rId9" Type="http://schemas.openxmlformats.org/officeDocument/2006/relationships/image" Target="../media/image93.svg"/><Relationship Id="rId14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.svg"/><Relationship Id="rId18" Type="http://schemas.openxmlformats.org/officeDocument/2006/relationships/image" Target="../media/image112.png"/><Relationship Id="rId26" Type="http://schemas.openxmlformats.org/officeDocument/2006/relationships/image" Target="../media/image120.png"/><Relationship Id="rId3" Type="http://schemas.openxmlformats.org/officeDocument/2006/relationships/image" Target="../media/image86.svg"/><Relationship Id="rId21" Type="http://schemas.openxmlformats.org/officeDocument/2006/relationships/image" Target="../media/image115.svg"/><Relationship Id="rId7" Type="http://schemas.openxmlformats.org/officeDocument/2006/relationships/image" Target="../media/image102.svg"/><Relationship Id="rId12" Type="http://schemas.openxmlformats.org/officeDocument/2006/relationships/image" Target="../media/image107.png"/><Relationship Id="rId17" Type="http://schemas.openxmlformats.org/officeDocument/2006/relationships/image" Target="../media/image111.svg"/><Relationship Id="rId25" Type="http://schemas.openxmlformats.org/officeDocument/2006/relationships/image" Target="../media/image119.svg"/><Relationship Id="rId33" Type="http://schemas.openxmlformats.org/officeDocument/2006/relationships/image" Target="../media/image9.jp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20" Type="http://schemas.openxmlformats.org/officeDocument/2006/relationships/image" Target="../media/image114.png"/><Relationship Id="rId29" Type="http://schemas.openxmlformats.org/officeDocument/2006/relationships/image" Target="../media/image123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1.png"/><Relationship Id="rId11" Type="http://schemas.openxmlformats.org/officeDocument/2006/relationships/image" Target="../media/image106.svg"/><Relationship Id="rId24" Type="http://schemas.openxmlformats.org/officeDocument/2006/relationships/image" Target="../media/image118.png"/><Relationship Id="rId32" Type="http://schemas.openxmlformats.org/officeDocument/2006/relationships/image" Target="../media/image8.png"/><Relationship Id="rId5" Type="http://schemas.openxmlformats.org/officeDocument/2006/relationships/image" Target="../media/image79.svg"/><Relationship Id="rId15" Type="http://schemas.openxmlformats.org/officeDocument/2006/relationships/image" Target="../media/image110.svg"/><Relationship Id="rId23" Type="http://schemas.openxmlformats.org/officeDocument/2006/relationships/image" Target="../media/image117.svg"/><Relationship Id="rId28" Type="http://schemas.openxmlformats.org/officeDocument/2006/relationships/image" Target="../media/image122.png"/><Relationship Id="rId10" Type="http://schemas.openxmlformats.org/officeDocument/2006/relationships/image" Target="../media/image105.png"/><Relationship Id="rId19" Type="http://schemas.openxmlformats.org/officeDocument/2006/relationships/image" Target="../media/image113.svg"/><Relationship Id="rId31" Type="http://schemas.openxmlformats.org/officeDocument/2006/relationships/image" Target="../media/image125.svg"/><Relationship Id="rId4" Type="http://schemas.openxmlformats.org/officeDocument/2006/relationships/image" Target="../media/image78.png"/><Relationship Id="rId9" Type="http://schemas.openxmlformats.org/officeDocument/2006/relationships/image" Target="../media/image104.svg"/><Relationship Id="rId14" Type="http://schemas.openxmlformats.org/officeDocument/2006/relationships/image" Target="../media/image109.png"/><Relationship Id="rId22" Type="http://schemas.openxmlformats.org/officeDocument/2006/relationships/image" Target="../media/image116.png"/><Relationship Id="rId27" Type="http://schemas.openxmlformats.org/officeDocument/2006/relationships/image" Target="../media/image121.svg"/><Relationship Id="rId30" Type="http://schemas.openxmlformats.org/officeDocument/2006/relationships/image" Target="../media/image124.png"/><Relationship Id="rId8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image" Target="../media/image86.svg"/><Relationship Id="rId7" Type="http://schemas.openxmlformats.org/officeDocument/2006/relationships/image" Target="../media/image102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1.png"/><Relationship Id="rId5" Type="http://schemas.openxmlformats.org/officeDocument/2006/relationships/image" Target="../media/image79.svg"/><Relationship Id="rId10" Type="http://schemas.openxmlformats.org/officeDocument/2006/relationships/image" Target="../media/image9.jpg"/><Relationship Id="rId4" Type="http://schemas.openxmlformats.org/officeDocument/2006/relationships/image" Target="../media/image78.png"/><Relationship Id="rId9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7.svg"/><Relationship Id="rId7" Type="http://schemas.openxmlformats.org/officeDocument/2006/relationships/image" Target="../media/image131.sv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5" Type="http://schemas.openxmlformats.org/officeDocument/2006/relationships/image" Target="../media/image129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6.svg"/><Relationship Id="rId18" Type="http://schemas.openxmlformats.org/officeDocument/2006/relationships/image" Target="../media/image141.png"/><Relationship Id="rId3" Type="http://schemas.openxmlformats.org/officeDocument/2006/relationships/image" Target="../media/image133.svg"/><Relationship Id="rId7" Type="http://schemas.openxmlformats.org/officeDocument/2006/relationships/image" Target="../media/image131.svg"/><Relationship Id="rId12" Type="http://schemas.openxmlformats.org/officeDocument/2006/relationships/image" Target="../media/image135.png"/><Relationship Id="rId17" Type="http://schemas.openxmlformats.org/officeDocument/2006/relationships/image" Target="../media/image140.svg"/><Relationship Id="rId2" Type="http://schemas.openxmlformats.org/officeDocument/2006/relationships/image" Target="../media/image132.png"/><Relationship Id="rId16" Type="http://schemas.openxmlformats.org/officeDocument/2006/relationships/image" Target="../media/image139.png"/><Relationship Id="rId20" Type="http://schemas.openxmlformats.org/officeDocument/2006/relationships/chart" Target="../charts/chart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34.svg"/><Relationship Id="rId5" Type="http://schemas.openxmlformats.org/officeDocument/2006/relationships/image" Target="../media/image129.svg"/><Relationship Id="rId15" Type="http://schemas.openxmlformats.org/officeDocument/2006/relationships/image" Target="../media/image138.svg"/><Relationship Id="rId10" Type="http://schemas.openxmlformats.org/officeDocument/2006/relationships/image" Target="../media/image52.png"/><Relationship Id="rId19" Type="http://schemas.openxmlformats.org/officeDocument/2006/relationships/image" Target="../media/image142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3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6.svg"/><Relationship Id="rId18" Type="http://schemas.openxmlformats.org/officeDocument/2006/relationships/image" Target="../media/image141.png"/><Relationship Id="rId3" Type="http://schemas.openxmlformats.org/officeDocument/2006/relationships/image" Target="../media/image133.svg"/><Relationship Id="rId7" Type="http://schemas.openxmlformats.org/officeDocument/2006/relationships/image" Target="../media/image131.svg"/><Relationship Id="rId12" Type="http://schemas.openxmlformats.org/officeDocument/2006/relationships/image" Target="../media/image135.png"/><Relationship Id="rId17" Type="http://schemas.openxmlformats.org/officeDocument/2006/relationships/image" Target="../media/image140.svg"/><Relationship Id="rId2" Type="http://schemas.openxmlformats.org/officeDocument/2006/relationships/image" Target="../media/image132.png"/><Relationship Id="rId16" Type="http://schemas.openxmlformats.org/officeDocument/2006/relationships/image" Target="../media/image139.png"/><Relationship Id="rId20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44.svg"/><Relationship Id="rId5" Type="http://schemas.openxmlformats.org/officeDocument/2006/relationships/image" Target="../media/image129.svg"/><Relationship Id="rId15" Type="http://schemas.openxmlformats.org/officeDocument/2006/relationships/image" Target="../media/image146.svg"/><Relationship Id="rId10" Type="http://schemas.openxmlformats.org/officeDocument/2006/relationships/image" Target="../media/image143.png"/><Relationship Id="rId19" Type="http://schemas.openxmlformats.org/officeDocument/2006/relationships/image" Target="../media/image142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45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6.svg"/><Relationship Id="rId18" Type="http://schemas.openxmlformats.org/officeDocument/2006/relationships/image" Target="../media/image141.png"/><Relationship Id="rId3" Type="http://schemas.openxmlformats.org/officeDocument/2006/relationships/image" Target="../media/image133.svg"/><Relationship Id="rId7" Type="http://schemas.openxmlformats.org/officeDocument/2006/relationships/image" Target="../media/image131.svg"/><Relationship Id="rId12" Type="http://schemas.openxmlformats.org/officeDocument/2006/relationships/image" Target="../media/image135.png"/><Relationship Id="rId17" Type="http://schemas.openxmlformats.org/officeDocument/2006/relationships/image" Target="../media/image148.svg"/><Relationship Id="rId2" Type="http://schemas.openxmlformats.org/officeDocument/2006/relationships/image" Target="../media/image132.png"/><Relationship Id="rId16" Type="http://schemas.openxmlformats.org/officeDocument/2006/relationships/image" Target="../media/image147.png"/><Relationship Id="rId20" Type="http://schemas.openxmlformats.org/officeDocument/2006/relationships/chart" Target="../charts/chart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44.svg"/><Relationship Id="rId5" Type="http://schemas.openxmlformats.org/officeDocument/2006/relationships/image" Target="../media/image129.svg"/><Relationship Id="rId15" Type="http://schemas.openxmlformats.org/officeDocument/2006/relationships/image" Target="../media/image138.svg"/><Relationship Id="rId10" Type="http://schemas.openxmlformats.org/officeDocument/2006/relationships/image" Target="../media/image143.png"/><Relationship Id="rId19" Type="http://schemas.openxmlformats.org/officeDocument/2006/relationships/image" Target="../media/image142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3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6.svg"/><Relationship Id="rId18" Type="http://schemas.openxmlformats.org/officeDocument/2006/relationships/image" Target="../media/image149.png"/><Relationship Id="rId3" Type="http://schemas.openxmlformats.org/officeDocument/2006/relationships/image" Target="../media/image133.svg"/><Relationship Id="rId21" Type="http://schemas.openxmlformats.org/officeDocument/2006/relationships/image" Target="../media/image152.svg"/><Relationship Id="rId7" Type="http://schemas.openxmlformats.org/officeDocument/2006/relationships/image" Target="../media/image131.svg"/><Relationship Id="rId12" Type="http://schemas.openxmlformats.org/officeDocument/2006/relationships/image" Target="../media/image135.png"/><Relationship Id="rId17" Type="http://schemas.openxmlformats.org/officeDocument/2006/relationships/image" Target="../media/image140.svg"/><Relationship Id="rId2" Type="http://schemas.openxmlformats.org/officeDocument/2006/relationships/image" Target="../media/image132.png"/><Relationship Id="rId16" Type="http://schemas.openxmlformats.org/officeDocument/2006/relationships/image" Target="../media/image139.png"/><Relationship Id="rId20" Type="http://schemas.openxmlformats.org/officeDocument/2006/relationships/image" Target="../media/image1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44.svg"/><Relationship Id="rId5" Type="http://schemas.openxmlformats.org/officeDocument/2006/relationships/image" Target="../media/image129.svg"/><Relationship Id="rId15" Type="http://schemas.openxmlformats.org/officeDocument/2006/relationships/image" Target="../media/image138.svg"/><Relationship Id="rId10" Type="http://schemas.openxmlformats.org/officeDocument/2006/relationships/image" Target="../media/image143.png"/><Relationship Id="rId19" Type="http://schemas.openxmlformats.org/officeDocument/2006/relationships/image" Target="../media/image150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3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4.svg"/><Relationship Id="rId18" Type="http://schemas.openxmlformats.org/officeDocument/2006/relationships/image" Target="../media/image141.png"/><Relationship Id="rId3" Type="http://schemas.openxmlformats.org/officeDocument/2006/relationships/image" Target="../media/image133.svg"/><Relationship Id="rId21" Type="http://schemas.openxmlformats.org/officeDocument/2006/relationships/image" Target="../media/image152.svg"/><Relationship Id="rId7" Type="http://schemas.openxmlformats.org/officeDocument/2006/relationships/image" Target="../media/image131.svg"/><Relationship Id="rId12" Type="http://schemas.openxmlformats.org/officeDocument/2006/relationships/image" Target="../media/image153.png"/><Relationship Id="rId17" Type="http://schemas.openxmlformats.org/officeDocument/2006/relationships/image" Target="../media/image140.svg"/><Relationship Id="rId2" Type="http://schemas.openxmlformats.org/officeDocument/2006/relationships/image" Target="../media/image132.png"/><Relationship Id="rId16" Type="http://schemas.openxmlformats.org/officeDocument/2006/relationships/image" Target="../media/image139.png"/><Relationship Id="rId20" Type="http://schemas.openxmlformats.org/officeDocument/2006/relationships/image" Target="../media/image1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44.svg"/><Relationship Id="rId5" Type="http://schemas.openxmlformats.org/officeDocument/2006/relationships/image" Target="../media/image129.svg"/><Relationship Id="rId15" Type="http://schemas.openxmlformats.org/officeDocument/2006/relationships/image" Target="../media/image138.svg"/><Relationship Id="rId10" Type="http://schemas.openxmlformats.org/officeDocument/2006/relationships/image" Target="../media/image143.png"/><Relationship Id="rId19" Type="http://schemas.openxmlformats.org/officeDocument/2006/relationships/image" Target="../media/image142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3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4.svg"/><Relationship Id="rId18" Type="http://schemas.openxmlformats.org/officeDocument/2006/relationships/image" Target="../media/image149.png"/><Relationship Id="rId3" Type="http://schemas.openxmlformats.org/officeDocument/2006/relationships/image" Target="../media/image133.svg"/><Relationship Id="rId7" Type="http://schemas.openxmlformats.org/officeDocument/2006/relationships/image" Target="../media/image131.svg"/><Relationship Id="rId12" Type="http://schemas.openxmlformats.org/officeDocument/2006/relationships/image" Target="../media/image153.png"/><Relationship Id="rId17" Type="http://schemas.openxmlformats.org/officeDocument/2006/relationships/image" Target="../media/image148.svg"/><Relationship Id="rId2" Type="http://schemas.openxmlformats.org/officeDocument/2006/relationships/image" Target="../media/image132.png"/><Relationship Id="rId16" Type="http://schemas.openxmlformats.org/officeDocument/2006/relationships/image" Target="../media/image147.png"/><Relationship Id="rId20" Type="http://schemas.openxmlformats.org/officeDocument/2006/relationships/chart" Target="../charts/chart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34.svg"/><Relationship Id="rId5" Type="http://schemas.openxmlformats.org/officeDocument/2006/relationships/image" Target="../media/image129.svg"/><Relationship Id="rId15" Type="http://schemas.openxmlformats.org/officeDocument/2006/relationships/image" Target="../media/image146.svg"/><Relationship Id="rId10" Type="http://schemas.openxmlformats.org/officeDocument/2006/relationships/image" Target="../media/image52.png"/><Relationship Id="rId19" Type="http://schemas.openxmlformats.org/officeDocument/2006/relationships/image" Target="../media/image150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0.svg"/><Relationship Id="rId3" Type="http://schemas.openxmlformats.org/officeDocument/2006/relationships/image" Target="../media/image127.svg"/><Relationship Id="rId7" Type="http://schemas.openxmlformats.org/officeDocument/2006/relationships/image" Target="../media/image131.svg"/><Relationship Id="rId12" Type="http://schemas.openxmlformats.org/officeDocument/2006/relationships/image" Target="../media/image159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0.png"/><Relationship Id="rId11" Type="http://schemas.openxmlformats.org/officeDocument/2006/relationships/image" Target="../media/image158.svg"/><Relationship Id="rId5" Type="http://schemas.openxmlformats.org/officeDocument/2006/relationships/image" Target="../media/image156.svg"/><Relationship Id="rId15" Type="http://schemas.openxmlformats.org/officeDocument/2006/relationships/image" Target="../media/image162.svg"/><Relationship Id="rId10" Type="http://schemas.openxmlformats.org/officeDocument/2006/relationships/image" Target="../media/image157.png"/><Relationship Id="rId4" Type="http://schemas.openxmlformats.org/officeDocument/2006/relationships/image" Target="../media/image155.png"/><Relationship Id="rId9" Type="http://schemas.openxmlformats.org/officeDocument/2006/relationships/image" Target="../media/image9.jpg"/><Relationship Id="rId14" Type="http://schemas.openxmlformats.org/officeDocument/2006/relationships/image" Target="../media/image16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8.svg"/><Relationship Id="rId18" Type="http://schemas.openxmlformats.org/officeDocument/2006/relationships/image" Target="../media/image173.png"/><Relationship Id="rId26" Type="http://schemas.openxmlformats.org/officeDocument/2006/relationships/image" Target="../media/image181.png"/><Relationship Id="rId3" Type="http://schemas.openxmlformats.org/officeDocument/2006/relationships/image" Target="../media/image127.svg"/><Relationship Id="rId21" Type="http://schemas.openxmlformats.org/officeDocument/2006/relationships/image" Target="../media/image176.svg"/><Relationship Id="rId7" Type="http://schemas.openxmlformats.org/officeDocument/2006/relationships/image" Target="../media/image164.svg"/><Relationship Id="rId12" Type="http://schemas.openxmlformats.org/officeDocument/2006/relationships/image" Target="../media/image167.png"/><Relationship Id="rId17" Type="http://schemas.openxmlformats.org/officeDocument/2006/relationships/image" Target="../media/image172.svg"/><Relationship Id="rId25" Type="http://schemas.openxmlformats.org/officeDocument/2006/relationships/image" Target="../media/image180.svg"/><Relationship Id="rId2" Type="http://schemas.openxmlformats.org/officeDocument/2006/relationships/image" Target="../media/image126.png"/><Relationship Id="rId16" Type="http://schemas.openxmlformats.org/officeDocument/2006/relationships/image" Target="../media/image171.png"/><Relationship Id="rId20" Type="http://schemas.openxmlformats.org/officeDocument/2006/relationships/image" Target="../media/image175.png"/><Relationship Id="rId29" Type="http://schemas.openxmlformats.org/officeDocument/2006/relationships/image" Target="../media/image184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3.png"/><Relationship Id="rId11" Type="http://schemas.openxmlformats.org/officeDocument/2006/relationships/image" Target="../media/image166.svg"/><Relationship Id="rId24" Type="http://schemas.openxmlformats.org/officeDocument/2006/relationships/image" Target="../media/image179.png"/><Relationship Id="rId5" Type="http://schemas.openxmlformats.org/officeDocument/2006/relationships/image" Target="../media/image129.svg"/><Relationship Id="rId15" Type="http://schemas.openxmlformats.org/officeDocument/2006/relationships/image" Target="../media/image170.svg"/><Relationship Id="rId23" Type="http://schemas.openxmlformats.org/officeDocument/2006/relationships/image" Target="../media/image178.svg"/><Relationship Id="rId28" Type="http://schemas.openxmlformats.org/officeDocument/2006/relationships/image" Target="../media/image183.png"/><Relationship Id="rId10" Type="http://schemas.openxmlformats.org/officeDocument/2006/relationships/image" Target="../media/image165.png"/><Relationship Id="rId19" Type="http://schemas.openxmlformats.org/officeDocument/2006/relationships/image" Target="../media/image174.svg"/><Relationship Id="rId4" Type="http://schemas.openxmlformats.org/officeDocument/2006/relationships/image" Target="../media/image128.png"/><Relationship Id="rId9" Type="http://schemas.openxmlformats.org/officeDocument/2006/relationships/image" Target="../media/image9.jpg"/><Relationship Id="rId14" Type="http://schemas.openxmlformats.org/officeDocument/2006/relationships/image" Target="../media/image169.png"/><Relationship Id="rId22" Type="http://schemas.openxmlformats.org/officeDocument/2006/relationships/image" Target="../media/image177.png"/><Relationship Id="rId27" Type="http://schemas.openxmlformats.org/officeDocument/2006/relationships/image" Target="../media/image182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svg"/><Relationship Id="rId7" Type="http://schemas.openxmlformats.org/officeDocument/2006/relationships/image" Target="../media/image9.jp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88.svg"/><Relationship Id="rId4" Type="http://schemas.openxmlformats.org/officeDocument/2006/relationships/image" Target="../media/image187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png"/><Relationship Id="rId13" Type="http://schemas.openxmlformats.org/officeDocument/2006/relationships/image" Target="../media/image196.svg"/><Relationship Id="rId18" Type="http://schemas.openxmlformats.org/officeDocument/2006/relationships/image" Target="../media/image199.png"/><Relationship Id="rId3" Type="http://schemas.openxmlformats.org/officeDocument/2006/relationships/image" Target="../media/image190.svg"/><Relationship Id="rId21" Type="http://schemas.openxmlformats.org/officeDocument/2006/relationships/image" Target="../media/image202.svg"/><Relationship Id="rId7" Type="http://schemas.openxmlformats.org/officeDocument/2006/relationships/image" Target="../media/image9.jpg"/><Relationship Id="rId12" Type="http://schemas.openxmlformats.org/officeDocument/2006/relationships/image" Target="../media/image195.png"/><Relationship Id="rId17" Type="http://schemas.openxmlformats.org/officeDocument/2006/relationships/image" Target="../media/image47.svg"/><Relationship Id="rId2" Type="http://schemas.openxmlformats.org/officeDocument/2006/relationships/image" Target="../media/image189.png"/><Relationship Id="rId16" Type="http://schemas.openxmlformats.org/officeDocument/2006/relationships/image" Target="../media/image46.png"/><Relationship Id="rId20" Type="http://schemas.openxmlformats.org/officeDocument/2006/relationships/image" Target="../media/image20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94.svg"/><Relationship Id="rId5" Type="http://schemas.openxmlformats.org/officeDocument/2006/relationships/image" Target="../media/image188.svg"/><Relationship Id="rId15" Type="http://schemas.openxmlformats.org/officeDocument/2006/relationships/image" Target="../media/image198.svg"/><Relationship Id="rId23" Type="http://schemas.openxmlformats.org/officeDocument/2006/relationships/image" Target="../media/image204.svg"/><Relationship Id="rId10" Type="http://schemas.openxmlformats.org/officeDocument/2006/relationships/image" Target="../media/image193.png"/><Relationship Id="rId19" Type="http://schemas.openxmlformats.org/officeDocument/2006/relationships/image" Target="../media/image200.svg"/><Relationship Id="rId4" Type="http://schemas.openxmlformats.org/officeDocument/2006/relationships/image" Target="../media/image187.png"/><Relationship Id="rId9" Type="http://schemas.openxmlformats.org/officeDocument/2006/relationships/image" Target="../media/image192.svg"/><Relationship Id="rId14" Type="http://schemas.openxmlformats.org/officeDocument/2006/relationships/image" Target="../media/image197.png"/><Relationship Id="rId22" Type="http://schemas.openxmlformats.org/officeDocument/2006/relationships/image" Target="../media/image20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png"/><Relationship Id="rId13" Type="http://schemas.openxmlformats.org/officeDocument/2006/relationships/image" Target="../media/image210.svg"/><Relationship Id="rId3" Type="http://schemas.openxmlformats.org/officeDocument/2006/relationships/image" Target="../media/image190.svg"/><Relationship Id="rId7" Type="http://schemas.openxmlformats.org/officeDocument/2006/relationships/image" Target="../media/image9.jpg"/><Relationship Id="rId12" Type="http://schemas.openxmlformats.org/officeDocument/2006/relationships/image" Target="../media/image209.png"/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208.svg"/><Relationship Id="rId5" Type="http://schemas.openxmlformats.org/officeDocument/2006/relationships/image" Target="../media/image188.svg"/><Relationship Id="rId10" Type="http://schemas.openxmlformats.org/officeDocument/2006/relationships/image" Target="../media/image207.png"/><Relationship Id="rId4" Type="http://schemas.openxmlformats.org/officeDocument/2006/relationships/image" Target="../media/image187.png"/><Relationship Id="rId9" Type="http://schemas.openxmlformats.org/officeDocument/2006/relationships/image" Target="../media/image206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89.png"/><Relationship Id="rId7" Type="http://schemas.openxmlformats.org/officeDocument/2006/relationships/image" Target="../media/image8.png"/><Relationship Id="rId12" Type="http://schemas.openxmlformats.org/officeDocument/2006/relationships/image" Target="../media/image21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8.svg"/><Relationship Id="rId11" Type="http://schemas.openxmlformats.org/officeDocument/2006/relationships/image" Target="../media/image211.png"/><Relationship Id="rId5" Type="http://schemas.openxmlformats.org/officeDocument/2006/relationships/image" Target="../media/image187.png"/><Relationship Id="rId10" Type="http://schemas.openxmlformats.org/officeDocument/2006/relationships/image" Target="../media/image208.svg"/><Relationship Id="rId4" Type="http://schemas.openxmlformats.org/officeDocument/2006/relationships/image" Target="../media/image190.svg"/><Relationship Id="rId9" Type="http://schemas.openxmlformats.org/officeDocument/2006/relationships/image" Target="../media/image20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5.png"/><Relationship Id="rId13" Type="http://schemas.openxmlformats.org/officeDocument/2006/relationships/image" Target="../media/image220.svg"/><Relationship Id="rId3" Type="http://schemas.openxmlformats.org/officeDocument/2006/relationships/image" Target="../media/image186.svg"/><Relationship Id="rId7" Type="http://schemas.openxmlformats.org/officeDocument/2006/relationships/image" Target="../media/image212.svg"/><Relationship Id="rId12" Type="http://schemas.openxmlformats.org/officeDocument/2006/relationships/image" Target="../media/image219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1.png"/><Relationship Id="rId11" Type="http://schemas.openxmlformats.org/officeDocument/2006/relationships/image" Target="../media/image218.svg"/><Relationship Id="rId5" Type="http://schemas.openxmlformats.org/officeDocument/2006/relationships/image" Target="../media/image214.svg"/><Relationship Id="rId15" Type="http://schemas.openxmlformats.org/officeDocument/2006/relationships/image" Target="../media/image9.jpg"/><Relationship Id="rId10" Type="http://schemas.openxmlformats.org/officeDocument/2006/relationships/image" Target="../media/image217.png"/><Relationship Id="rId4" Type="http://schemas.openxmlformats.org/officeDocument/2006/relationships/image" Target="../media/image213.png"/><Relationship Id="rId9" Type="http://schemas.openxmlformats.org/officeDocument/2006/relationships/image" Target="../media/image216.svg"/><Relationship Id="rId1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svg"/><Relationship Id="rId13" Type="http://schemas.openxmlformats.org/officeDocument/2006/relationships/image" Target="../media/image211.png"/><Relationship Id="rId3" Type="http://schemas.openxmlformats.org/officeDocument/2006/relationships/image" Target="../media/image185.png"/><Relationship Id="rId7" Type="http://schemas.openxmlformats.org/officeDocument/2006/relationships/image" Target="../media/image221.png"/><Relationship Id="rId12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4.svg"/><Relationship Id="rId11" Type="http://schemas.openxmlformats.org/officeDocument/2006/relationships/image" Target="../media/image220.svg"/><Relationship Id="rId5" Type="http://schemas.openxmlformats.org/officeDocument/2006/relationships/image" Target="../media/image213.png"/><Relationship Id="rId10" Type="http://schemas.openxmlformats.org/officeDocument/2006/relationships/image" Target="../media/image219.png"/><Relationship Id="rId4" Type="http://schemas.openxmlformats.org/officeDocument/2006/relationships/image" Target="../media/image186.svg"/><Relationship Id="rId9" Type="http://schemas.openxmlformats.org/officeDocument/2006/relationships/image" Target="../media/image8.png"/><Relationship Id="rId14" Type="http://schemas.openxmlformats.org/officeDocument/2006/relationships/image" Target="../media/image212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svg"/><Relationship Id="rId13" Type="http://schemas.openxmlformats.org/officeDocument/2006/relationships/image" Target="../media/image225.png"/><Relationship Id="rId3" Type="http://schemas.openxmlformats.org/officeDocument/2006/relationships/image" Target="../media/image185.png"/><Relationship Id="rId7" Type="http://schemas.openxmlformats.org/officeDocument/2006/relationships/image" Target="../media/image217.png"/><Relationship Id="rId12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4.svg"/><Relationship Id="rId11" Type="http://schemas.openxmlformats.org/officeDocument/2006/relationships/image" Target="../media/image8.png"/><Relationship Id="rId5" Type="http://schemas.openxmlformats.org/officeDocument/2006/relationships/image" Target="../media/image213.png"/><Relationship Id="rId10" Type="http://schemas.openxmlformats.org/officeDocument/2006/relationships/image" Target="../media/image224.svg"/><Relationship Id="rId4" Type="http://schemas.openxmlformats.org/officeDocument/2006/relationships/image" Target="../media/image186.svg"/><Relationship Id="rId9" Type="http://schemas.openxmlformats.org/officeDocument/2006/relationships/image" Target="../media/image223.png"/><Relationship Id="rId14" Type="http://schemas.openxmlformats.org/officeDocument/2006/relationships/image" Target="../media/image22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png"/><Relationship Id="rId3" Type="http://schemas.openxmlformats.org/officeDocument/2006/relationships/image" Target="../media/image9.jpg"/><Relationship Id="rId7" Type="http://schemas.openxmlformats.org/officeDocument/2006/relationships/image" Target="../media/image20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7.png"/><Relationship Id="rId5" Type="http://schemas.openxmlformats.org/officeDocument/2006/relationships/image" Target="../media/image228.svg"/><Relationship Id="rId4" Type="http://schemas.openxmlformats.org/officeDocument/2006/relationships/image" Target="../media/image227.png"/><Relationship Id="rId9" Type="http://schemas.openxmlformats.org/officeDocument/2006/relationships/image" Target="../media/image212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9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9.jp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9.jp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8.svg"/><Relationship Id="rId5" Type="http://schemas.openxmlformats.org/officeDocument/2006/relationships/image" Target="../media/image20.svg"/><Relationship Id="rId10" Type="http://schemas.openxmlformats.org/officeDocument/2006/relationships/image" Target="../media/image27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2">
            <a:extLst>
              <a:ext uri="{FF2B5EF4-FFF2-40B4-BE49-F238E27FC236}">
                <a16:creationId xmlns:a16="http://schemas.microsoft.com/office/drawing/2014/main" id="{2B13AD4E-C498-4D56-8DFC-8DE094A35956}"/>
              </a:ext>
            </a:extLst>
          </p:cNvPr>
          <p:cNvGrpSpPr/>
          <p:nvPr/>
        </p:nvGrpSpPr>
        <p:grpSpPr>
          <a:xfrm>
            <a:off x="851866" y="2228850"/>
            <a:ext cx="10482470" cy="3867150"/>
            <a:chOff x="650294" y="1412779"/>
            <a:chExt cx="7776864" cy="4355487"/>
          </a:xfrm>
        </p:grpSpPr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27499CB1-B97A-4BFF-A8C2-A606724722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831" b="6832"/>
            <a:stretch/>
          </p:blipFill>
          <p:spPr>
            <a:xfrm>
              <a:off x="650294" y="1412779"/>
              <a:ext cx="7776864" cy="3240361"/>
            </a:xfrm>
            <a:prstGeom prst="rect">
              <a:avLst/>
            </a:prstGeom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5301CA7F-E05D-4F9F-90E0-2C42C9FE61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0416" y="4727588"/>
              <a:ext cx="1895203" cy="1040678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236C74D9-F6DC-461A-978A-AF543155F9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354" y="4725144"/>
              <a:ext cx="1899655" cy="1043122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5AB96A1C-F9A1-461F-8144-755D55E15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94" y="4725144"/>
              <a:ext cx="1899655" cy="1043122"/>
            </a:xfrm>
            <a:prstGeom prst="rect">
              <a:avLst/>
            </a:prstGeom>
          </p:spPr>
        </p:pic>
        <p:pic>
          <p:nvPicPr>
            <p:cNvPr id="13" name="Imagem 12">
              <a:extLst>
                <a:ext uri="{FF2B5EF4-FFF2-40B4-BE49-F238E27FC236}">
                  <a16:creationId xmlns:a16="http://schemas.microsoft.com/office/drawing/2014/main" id="{C671C2F6-1DAE-4014-9E35-1E040A38C4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503" y="4725144"/>
              <a:ext cx="1899655" cy="1043122"/>
            </a:xfrm>
            <a:prstGeom prst="rect">
              <a:avLst/>
            </a:prstGeom>
          </p:spPr>
        </p:pic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C8A6247D-C390-4BE3-885B-C59C60951892}"/>
              </a:ext>
            </a:extLst>
          </p:cNvPr>
          <p:cNvSpPr/>
          <p:nvPr/>
        </p:nvSpPr>
        <p:spPr>
          <a:xfrm>
            <a:off x="1619049" y="1075380"/>
            <a:ext cx="8853610" cy="978729"/>
          </a:xfrm>
          <a:prstGeom prst="rect">
            <a:avLst/>
          </a:prstGeom>
          <a:solidFill>
            <a:schemeClr val="bg2">
              <a:alpha val="6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defTabSz="914400" eaLnBrk="1" hangingPunct="1">
              <a:lnSpc>
                <a:spcPct val="90000"/>
              </a:lnSpc>
              <a:spcAft>
                <a:spcPts val="800"/>
              </a:spcAft>
            </a:pP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Projeto de Concessão do Novo Aeroporto Internacional Costa do Descobrimento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6CC69C5B-D2AE-4D00-AC0B-F610E9DBBC5B}"/>
              </a:ext>
            </a:extLst>
          </p:cNvPr>
          <p:cNvGrpSpPr/>
          <p:nvPr/>
        </p:nvGrpSpPr>
        <p:grpSpPr>
          <a:xfrm>
            <a:off x="3751392" y="6248690"/>
            <a:ext cx="4619481" cy="435143"/>
            <a:chOff x="3791494" y="6036889"/>
            <a:chExt cx="4619481" cy="476292"/>
          </a:xfrm>
        </p:grpSpPr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300C8D48-6145-46FB-9F6B-FF28EDA4F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1494" y="6036889"/>
              <a:ext cx="2259595" cy="475982"/>
            </a:xfrm>
            <a:prstGeom prst="rect">
              <a:avLst/>
            </a:prstGeom>
          </p:spPr>
        </p:pic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3E2856B4-70DA-4D9E-BD7F-4FDB31A4C5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0912" y="6037200"/>
              <a:ext cx="2270063" cy="475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89175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18CAA99-C696-49D7-8FFE-35880542904F}"/>
              </a:ext>
            </a:extLst>
          </p:cNvPr>
          <p:cNvGrpSpPr/>
          <p:nvPr/>
        </p:nvGrpSpPr>
        <p:grpSpPr>
          <a:xfrm>
            <a:off x="4980517" y="1854945"/>
            <a:ext cx="2234273" cy="409455"/>
            <a:chOff x="6149701" y="1854945"/>
            <a:chExt cx="2234273" cy="409455"/>
          </a:xfrm>
          <a:solidFill>
            <a:schemeClr val="accent1">
              <a:lumMod val="75000"/>
            </a:schemeClr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614970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Infraestrutura</a:t>
              </a:r>
            </a:p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existente</a:t>
              </a:r>
            </a:p>
          </p:txBody>
        </p:sp>
        <p:pic>
          <p:nvPicPr>
            <p:cNvPr id="28" name="Gráfico 27" descr="Escola com preenchimento sólido">
              <a:extLst>
                <a:ext uri="{FF2B5EF4-FFF2-40B4-BE49-F238E27FC236}">
                  <a16:creationId xmlns:a16="http://schemas.microsoft.com/office/drawing/2014/main" id="{89E5F3C0-F0DA-495D-B7A1-24B4FBD39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73901" y="1854945"/>
              <a:ext cx="382553" cy="382553"/>
            </a:xfrm>
            <a:prstGeom prst="rect">
              <a:avLst/>
            </a:prstGeom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E9D646F-F8D9-4645-BA6C-C22F0BA203B4}"/>
              </a:ext>
            </a:extLst>
          </p:cNvPr>
          <p:cNvGrpSpPr/>
          <p:nvPr/>
        </p:nvGrpSpPr>
        <p:grpSpPr>
          <a:xfrm>
            <a:off x="7323214" y="1867731"/>
            <a:ext cx="2234273" cy="396669"/>
            <a:chOff x="5805376" y="1867731"/>
            <a:chExt cx="2234273" cy="396669"/>
          </a:xfrm>
        </p:grpSpPr>
        <p:sp>
          <p:nvSpPr>
            <p:cNvPr id="27" name="Retângulo 1114">
              <a:extLst>
                <a:ext uri="{FF2B5EF4-FFF2-40B4-BE49-F238E27FC236}">
                  <a16:creationId xmlns:a16="http://schemas.microsoft.com/office/drawing/2014/main" id="{3F6EF970-1F77-40D0-AA30-05949BE11011}"/>
                </a:ext>
              </a:extLst>
            </p:cNvPr>
            <p:cNvSpPr/>
            <p:nvPr/>
          </p:nvSpPr>
          <p:spPr>
            <a:xfrm>
              <a:off x="5805376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Reforma</a:t>
              </a:r>
            </a:p>
          </p:txBody>
        </p:sp>
        <p:pic>
          <p:nvPicPr>
            <p:cNvPr id="3" name="Gráfico 2" descr="Mão de robô com preenchimento sólido">
              <a:extLst>
                <a:ext uri="{FF2B5EF4-FFF2-40B4-BE49-F238E27FC236}">
                  <a16:creationId xmlns:a16="http://schemas.microsoft.com/office/drawing/2014/main" id="{4B7A83BA-8BC7-4A47-A9FC-38BA8B56F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72299" y="1867731"/>
              <a:ext cx="378393" cy="378393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2634514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3B4A2944-3BF4-C385-274C-C89E415472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83D607D0-0E25-A894-3DD7-7B18AF45E3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0902AD2-82A3-4078-8438-4D35A7E4A51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4170" y="2494531"/>
            <a:ext cx="3167905" cy="187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66EB89BC-EBE3-801A-6C3F-4AE5045DF68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4170" y="4603862"/>
            <a:ext cx="3171600" cy="187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15D01E8F-59B5-DB35-E5D8-904795BE33E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27135" y="2489400"/>
            <a:ext cx="3171600" cy="187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CC35E0FA-8C85-D628-FCD9-02FC0E5DEB8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29238" y="2489400"/>
            <a:ext cx="3171600" cy="187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59F89FB9-ADA9-461D-F16F-E730D46835C0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29238" y="4613036"/>
            <a:ext cx="3171600" cy="1870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AFC55E87-A235-9342-2996-9C53134069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024952" y="4613036"/>
            <a:ext cx="3175965" cy="187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632152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18CAA99-C696-49D7-8FFE-35880542904F}"/>
              </a:ext>
            </a:extLst>
          </p:cNvPr>
          <p:cNvGrpSpPr/>
          <p:nvPr/>
        </p:nvGrpSpPr>
        <p:grpSpPr>
          <a:xfrm>
            <a:off x="4980517" y="1854945"/>
            <a:ext cx="2234273" cy="409455"/>
            <a:chOff x="6149701" y="1854945"/>
            <a:chExt cx="2234273" cy="409455"/>
          </a:xfrm>
          <a:solidFill>
            <a:schemeClr val="bg1"/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614970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Infraestrutura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existente</a:t>
              </a:r>
            </a:p>
          </p:txBody>
        </p:sp>
        <p:pic>
          <p:nvPicPr>
            <p:cNvPr id="28" name="Gráfico 27" descr="Escola com preenchimento sólido">
              <a:extLst>
                <a:ext uri="{FF2B5EF4-FFF2-40B4-BE49-F238E27FC236}">
                  <a16:creationId xmlns:a16="http://schemas.microsoft.com/office/drawing/2014/main" id="{89E5F3C0-F0DA-495D-B7A1-24B4FBD39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73901" y="1854945"/>
              <a:ext cx="382553" cy="382553"/>
            </a:xfrm>
            <a:prstGeom prst="rect">
              <a:avLst/>
            </a:prstGeom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E9D646F-F8D9-4645-BA6C-C22F0BA203B4}"/>
              </a:ext>
            </a:extLst>
          </p:cNvPr>
          <p:cNvGrpSpPr/>
          <p:nvPr/>
        </p:nvGrpSpPr>
        <p:grpSpPr>
          <a:xfrm>
            <a:off x="7323214" y="1867731"/>
            <a:ext cx="2234273" cy="396669"/>
            <a:chOff x="5805376" y="1867731"/>
            <a:chExt cx="2234273" cy="396669"/>
          </a:xfrm>
          <a:solidFill>
            <a:schemeClr val="accent1">
              <a:lumMod val="75000"/>
            </a:schemeClr>
          </a:solidFill>
        </p:grpSpPr>
        <p:sp>
          <p:nvSpPr>
            <p:cNvPr id="27" name="Retângulo 1114">
              <a:extLst>
                <a:ext uri="{FF2B5EF4-FFF2-40B4-BE49-F238E27FC236}">
                  <a16:creationId xmlns:a16="http://schemas.microsoft.com/office/drawing/2014/main" id="{3F6EF970-1F77-40D0-AA30-05949BE11011}"/>
                </a:ext>
              </a:extLst>
            </p:cNvPr>
            <p:cNvSpPr/>
            <p:nvPr/>
          </p:nvSpPr>
          <p:spPr>
            <a:xfrm>
              <a:off x="5805376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Reforma</a:t>
              </a:r>
            </a:p>
          </p:txBody>
        </p:sp>
        <p:pic>
          <p:nvPicPr>
            <p:cNvPr id="3" name="Gráfico 2" descr="Mão de robô com preenchimento sólido">
              <a:extLst>
                <a:ext uri="{FF2B5EF4-FFF2-40B4-BE49-F238E27FC236}">
                  <a16:creationId xmlns:a16="http://schemas.microsoft.com/office/drawing/2014/main" id="{4B7A83BA-8BC7-4A47-A9FC-38BA8B56F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72299" y="1867731"/>
              <a:ext cx="378393" cy="378393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2634514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3B4A2944-3BF4-C385-274C-C89E415472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83D607D0-0E25-A894-3DD7-7B18AF45E3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F3E403B-5DB0-3FE7-C662-83E78F4B59D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98654" y="2958967"/>
            <a:ext cx="7352308" cy="2825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CE7F93DF-C535-3A61-72EF-6FD1BA53B1D2}"/>
              </a:ext>
            </a:extLst>
          </p:cNvPr>
          <p:cNvGrpSpPr/>
          <p:nvPr/>
        </p:nvGrpSpPr>
        <p:grpSpPr>
          <a:xfrm>
            <a:off x="2498653" y="5965460"/>
            <a:ext cx="4886169" cy="454433"/>
            <a:chOff x="5920042" y="6026635"/>
            <a:chExt cx="3693404" cy="381559"/>
          </a:xfrm>
        </p:grpSpPr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BDB465C5-B086-8B08-268A-C4CDC392B0CF}"/>
                </a:ext>
              </a:extLst>
            </p:cNvPr>
            <p:cNvSpPr txBox="1"/>
            <p:nvPr/>
          </p:nvSpPr>
          <p:spPr>
            <a:xfrm>
              <a:off x="5920042" y="6026635"/>
              <a:ext cx="3693404" cy="381559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ctr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Investimento total de </a:t>
              </a:r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R$ 14,83 milhões </a:t>
              </a:r>
            </a:p>
          </p:txBody>
        </p:sp>
        <p:pic>
          <p:nvPicPr>
            <p:cNvPr id="19" name="Gráfico 18" descr="Moedas com preenchimento sólido">
              <a:extLst>
                <a:ext uri="{FF2B5EF4-FFF2-40B4-BE49-F238E27FC236}">
                  <a16:creationId xmlns:a16="http://schemas.microsoft.com/office/drawing/2014/main" id="{7B72CF86-7BBE-7EA8-EBA0-88E0F5A11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6026992" y="6053743"/>
              <a:ext cx="338009" cy="338009"/>
            </a:xfrm>
            <a:prstGeom prst="rect">
              <a:avLst/>
            </a:prstGeom>
          </p:spPr>
        </p:pic>
      </p:grpSp>
      <p:sp>
        <p:nvSpPr>
          <p:cNvPr id="20" name="Triângulo isósceles 19">
            <a:extLst>
              <a:ext uri="{FF2B5EF4-FFF2-40B4-BE49-F238E27FC236}">
                <a16:creationId xmlns:a16="http://schemas.microsoft.com/office/drawing/2014/main" id="{E60B2BE6-1DE6-DDF0-F206-D0DA845377A1}"/>
              </a:ext>
            </a:extLst>
          </p:cNvPr>
          <p:cNvSpPr/>
          <p:nvPr/>
        </p:nvSpPr>
        <p:spPr>
          <a:xfrm rot="5400000">
            <a:off x="7571131" y="5959803"/>
            <a:ext cx="376106" cy="46574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1EEB6B4-7686-039B-765B-F8F9E1C181CA}"/>
              </a:ext>
            </a:extLst>
          </p:cNvPr>
          <p:cNvSpPr txBox="1"/>
          <p:nvPr/>
        </p:nvSpPr>
        <p:spPr>
          <a:xfrm>
            <a:off x="8049402" y="5966338"/>
            <a:ext cx="1801560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1 e Ano 2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0C5EDCFA-1E81-FD6B-F440-50BA005BEACD}"/>
              </a:ext>
            </a:extLst>
          </p:cNvPr>
          <p:cNvSpPr txBox="1"/>
          <p:nvPr/>
        </p:nvSpPr>
        <p:spPr>
          <a:xfrm>
            <a:off x="501503" y="2505533"/>
            <a:ext cx="6339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Investimentos – Lado Ar</a:t>
            </a:r>
            <a:endParaRPr lang="pt-BR" sz="1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03473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18CAA99-C696-49D7-8FFE-35880542904F}"/>
              </a:ext>
            </a:extLst>
          </p:cNvPr>
          <p:cNvGrpSpPr/>
          <p:nvPr/>
        </p:nvGrpSpPr>
        <p:grpSpPr>
          <a:xfrm>
            <a:off x="4980517" y="1854945"/>
            <a:ext cx="2234273" cy="409455"/>
            <a:chOff x="6149701" y="1854945"/>
            <a:chExt cx="2234273" cy="409455"/>
          </a:xfrm>
          <a:solidFill>
            <a:schemeClr val="bg1"/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614970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Infraestrutura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existente</a:t>
              </a:r>
            </a:p>
          </p:txBody>
        </p:sp>
        <p:pic>
          <p:nvPicPr>
            <p:cNvPr id="28" name="Gráfico 27" descr="Escola com preenchimento sólido">
              <a:extLst>
                <a:ext uri="{FF2B5EF4-FFF2-40B4-BE49-F238E27FC236}">
                  <a16:creationId xmlns:a16="http://schemas.microsoft.com/office/drawing/2014/main" id="{89E5F3C0-F0DA-495D-B7A1-24B4FBD39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73901" y="1854945"/>
              <a:ext cx="382553" cy="382553"/>
            </a:xfrm>
            <a:prstGeom prst="rect">
              <a:avLst/>
            </a:prstGeom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E9D646F-F8D9-4645-BA6C-C22F0BA203B4}"/>
              </a:ext>
            </a:extLst>
          </p:cNvPr>
          <p:cNvGrpSpPr/>
          <p:nvPr/>
        </p:nvGrpSpPr>
        <p:grpSpPr>
          <a:xfrm>
            <a:off x="7323214" y="1867731"/>
            <a:ext cx="2234273" cy="396669"/>
            <a:chOff x="5805376" y="1867731"/>
            <a:chExt cx="2234273" cy="396669"/>
          </a:xfrm>
          <a:solidFill>
            <a:schemeClr val="accent1">
              <a:lumMod val="75000"/>
            </a:schemeClr>
          </a:solidFill>
        </p:grpSpPr>
        <p:sp>
          <p:nvSpPr>
            <p:cNvPr id="27" name="Retângulo 1114">
              <a:extLst>
                <a:ext uri="{FF2B5EF4-FFF2-40B4-BE49-F238E27FC236}">
                  <a16:creationId xmlns:a16="http://schemas.microsoft.com/office/drawing/2014/main" id="{3F6EF970-1F77-40D0-AA30-05949BE11011}"/>
                </a:ext>
              </a:extLst>
            </p:cNvPr>
            <p:cNvSpPr/>
            <p:nvPr/>
          </p:nvSpPr>
          <p:spPr>
            <a:xfrm>
              <a:off x="5805376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Reforma</a:t>
              </a:r>
            </a:p>
          </p:txBody>
        </p:sp>
        <p:pic>
          <p:nvPicPr>
            <p:cNvPr id="3" name="Gráfico 2" descr="Mão de robô com preenchimento sólido">
              <a:extLst>
                <a:ext uri="{FF2B5EF4-FFF2-40B4-BE49-F238E27FC236}">
                  <a16:creationId xmlns:a16="http://schemas.microsoft.com/office/drawing/2014/main" id="{4B7A83BA-8BC7-4A47-A9FC-38BA8B56F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72299" y="1867731"/>
              <a:ext cx="378393" cy="378393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2634514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3B4A2944-3BF4-C385-274C-C89E415472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83D607D0-0E25-A894-3DD7-7B18AF45E3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CE7F93DF-C535-3A61-72EF-6FD1BA53B1D2}"/>
              </a:ext>
            </a:extLst>
          </p:cNvPr>
          <p:cNvGrpSpPr/>
          <p:nvPr/>
        </p:nvGrpSpPr>
        <p:grpSpPr>
          <a:xfrm>
            <a:off x="2413128" y="5952075"/>
            <a:ext cx="4886169" cy="454433"/>
            <a:chOff x="5920042" y="6026635"/>
            <a:chExt cx="3693404" cy="381559"/>
          </a:xfrm>
        </p:grpSpPr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BDB465C5-B086-8B08-268A-C4CDC392B0CF}"/>
                </a:ext>
              </a:extLst>
            </p:cNvPr>
            <p:cNvSpPr txBox="1"/>
            <p:nvPr/>
          </p:nvSpPr>
          <p:spPr>
            <a:xfrm>
              <a:off x="5920042" y="6026635"/>
              <a:ext cx="3693404" cy="381559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ctr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Investimento total de </a:t>
              </a:r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R$ 13,18 milhões </a:t>
              </a:r>
            </a:p>
          </p:txBody>
        </p:sp>
        <p:pic>
          <p:nvPicPr>
            <p:cNvPr id="19" name="Gráfico 18" descr="Moedas com preenchimento sólido">
              <a:extLst>
                <a:ext uri="{FF2B5EF4-FFF2-40B4-BE49-F238E27FC236}">
                  <a16:creationId xmlns:a16="http://schemas.microsoft.com/office/drawing/2014/main" id="{7B72CF86-7BBE-7EA8-EBA0-88E0F5A11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026992" y="6053743"/>
              <a:ext cx="338009" cy="338009"/>
            </a:xfrm>
            <a:prstGeom prst="rect">
              <a:avLst/>
            </a:prstGeom>
          </p:spPr>
        </p:pic>
      </p:grpSp>
      <p:sp>
        <p:nvSpPr>
          <p:cNvPr id="20" name="Triângulo isósceles 19">
            <a:extLst>
              <a:ext uri="{FF2B5EF4-FFF2-40B4-BE49-F238E27FC236}">
                <a16:creationId xmlns:a16="http://schemas.microsoft.com/office/drawing/2014/main" id="{E60B2BE6-1DE6-DDF0-F206-D0DA845377A1}"/>
              </a:ext>
            </a:extLst>
          </p:cNvPr>
          <p:cNvSpPr/>
          <p:nvPr/>
        </p:nvSpPr>
        <p:spPr>
          <a:xfrm rot="5400000">
            <a:off x="7485606" y="5946418"/>
            <a:ext cx="376106" cy="46574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0C5EDCFA-1E81-FD6B-F440-50BA005BEACD}"/>
              </a:ext>
            </a:extLst>
          </p:cNvPr>
          <p:cNvSpPr txBox="1"/>
          <p:nvPr/>
        </p:nvSpPr>
        <p:spPr>
          <a:xfrm>
            <a:off x="686435" y="2505533"/>
            <a:ext cx="6339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Investimentos – Lado 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Terra</a:t>
            </a:r>
            <a:endParaRPr lang="pt-BR" sz="1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3C2523AE-1AA1-1D04-4861-17D3857E70F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13128" y="2958967"/>
            <a:ext cx="7208129" cy="2863098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91B3BC8-5801-2AE3-8DB5-E9A0D6E79B40}"/>
              </a:ext>
            </a:extLst>
          </p:cNvPr>
          <p:cNvSpPr txBox="1"/>
          <p:nvPr/>
        </p:nvSpPr>
        <p:spPr>
          <a:xfrm>
            <a:off x="8049402" y="5966338"/>
            <a:ext cx="1801560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1 e Ano 2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236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18CAA99-C696-49D7-8FFE-35880542904F}"/>
              </a:ext>
            </a:extLst>
          </p:cNvPr>
          <p:cNvGrpSpPr/>
          <p:nvPr/>
        </p:nvGrpSpPr>
        <p:grpSpPr>
          <a:xfrm>
            <a:off x="4980517" y="1854945"/>
            <a:ext cx="2234273" cy="409455"/>
            <a:chOff x="6149701" y="1854945"/>
            <a:chExt cx="2234273" cy="409455"/>
          </a:xfrm>
          <a:solidFill>
            <a:schemeClr val="bg1"/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614970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Infraestrutura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existente</a:t>
              </a:r>
            </a:p>
          </p:txBody>
        </p:sp>
        <p:pic>
          <p:nvPicPr>
            <p:cNvPr id="28" name="Gráfico 27" descr="Escola com preenchimento sólido">
              <a:extLst>
                <a:ext uri="{FF2B5EF4-FFF2-40B4-BE49-F238E27FC236}">
                  <a16:creationId xmlns:a16="http://schemas.microsoft.com/office/drawing/2014/main" id="{89E5F3C0-F0DA-495D-B7A1-24B4FBD39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73901" y="1854945"/>
              <a:ext cx="382553" cy="382553"/>
            </a:xfrm>
            <a:prstGeom prst="rect">
              <a:avLst/>
            </a:prstGeom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E9D646F-F8D9-4645-BA6C-C22F0BA203B4}"/>
              </a:ext>
            </a:extLst>
          </p:cNvPr>
          <p:cNvGrpSpPr/>
          <p:nvPr/>
        </p:nvGrpSpPr>
        <p:grpSpPr>
          <a:xfrm>
            <a:off x="7323214" y="1867731"/>
            <a:ext cx="2234273" cy="396669"/>
            <a:chOff x="5805376" y="1867731"/>
            <a:chExt cx="2234273" cy="396669"/>
          </a:xfrm>
          <a:solidFill>
            <a:schemeClr val="accent1">
              <a:lumMod val="75000"/>
            </a:schemeClr>
          </a:solidFill>
        </p:grpSpPr>
        <p:sp>
          <p:nvSpPr>
            <p:cNvPr id="27" name="Retângulo 1114">
              <a:extLst>
                <a:ext uri="{FF2B5EF4-FFF2-40B4-BE49-F238E27FC236}">
                  <a16:creationId xmlns:a16="http://schemas.microsoft.com/office/drawing/2014/main" id="{3F6EF970-1F77-40D0-AA30-05949BE11011}"/>
                </a:ext>
              </a:extLst>
            </p:cNvPr>
            <p:cNvSpPr/>
            <p:nvPr/>
          </p:nvSpPr>
          <p:spPr>
            <a:xfrm>
              <a:off x="5805376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Reforma</a:t>
              </a:r>
            </a:p>
          </p:txBody>
        </p:sp>
        <p:pic>
          <p:nvPicPr>
            <p:cNvPr id="3" name="Gráfico 2" descr="Mão de robô com preenchimento sólido">
              <a:extLst>
                <a:ext uri="{FF2B5EF4-FFF2-40B4-BE49-F238E27FC236}">
                  <a16:creationId xmlns:a16="http://schemas.microsoft.com/office/drawing/2014/main" id="{4B7A83BA-8BC7-4A47-A9FC-38BA8B56F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72299" y="1867731"/>
              <a:ext cx="378393" cy="378393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2634514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3B4A2944-3BF4-C385-274C-C89E415472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83D607D0-0E25-A894-3DD7-7B18AF45E3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B4E90259-D7ED-0851-8891-1FAC4CE6459C}"/>
              </a:ext>
            </a:extLst>
          </p:cNvPr>
          <p:cNvGrpSpPr/>
          <p:nvPr/>
        </p:nvGrpSpPr>
        <p:grpSpPr>
          <a:xfrm>
            <a:off x="2152942" y="3382573"/>
            <a:ext cx="2028413" cy="1158026"/>
            <a:chOff x="3966032" y="3807948"/>
            <a:chExt cx="2094953" cy="1286113"/>
          </a:xfrm>
        </p:grpSpPr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9970C24F-5079-1999-C90F-E7C9334A09CB}"/>
                </a:ext>
              </a:extLst>
            </p:cNvPr>
            <p:cNvSpPr txBox="1"/>
            <p:nvPr/>
          </p:nvSpPr>
          <p:spPr>
            <a:xfrm>
              <a:off x="3966032" y="3807948"/>
              <a:ext cx="2094953" cy="1212623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Lado AR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13" name="Gráfico 12" descr="Garfo na estrada com preenchimento sólido">
              <a:extLst>
                <a:ext uri="{FF2B5EF4-FFF2-40B4-BE49-F238E27FC236}">
                  <a16:creationId xmlns:a16="http://schemas.microsoft.com/office/drawing/2014/main" id="{4982EFFC-9AF1-B5AD-F6B9-7CBF278EE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764704" y="4130951"/>
              <a:ext cx="566615" cy="566615"/>
            </a:xfrm>
            <a:prstGeom prst="rect">
              <a:avLst/>
            </a:prstGeom>
          </p:spPr>
        </p:pic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651B0E47-2DD6-F282-D16F-114B84A795FB}"/>
                </a:ext>
              </a:extLst>
            </p:cNvPr>
            <p:cNvSpPr txBox="1"/>
            <p:nvPr/>
          </p:nvSpPr>
          <p:spPr>
            <a:xfrm>
              <a:off x="4121302" y="4683878"/>
              <a:ext cx="1856807" cy="410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R$ 14,83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D0377E72-2AA2-14FE-C8E0-C95905603B7E}"/>
              </a:ext>
            </a:extLst>
          </p:cNvPr>
          <p:cNvGrpSpPr/>
          <p:nvPr/>
        </p:nvGrpSpPr>
        <p:grpSpPr>
          <a:xfrm>
            <a:off x="5125621" y="3394893"/>
            <a:ext cx="2029347" cy="1157264"/>
            <a:chOff x="7078907" y="3808800"/>
            <a:chExt cx="2094953" cy="1286510"/>
          </a:xfrm>
        </p:grpSpPr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EDF58E25-23F0-9EE6-7F4B-B84294C02BDE}"/>
                </a:ext>
              </a:extLst>
            </p:cNvPr>
            <p:cNvSpPr txBox="1"/>
            <p:nvPr/>
          </p:nvSpPr>
          <p:spPr>
            <a:xfrm>
              <a:off x="7078907" y="3808800"/>
              <a:ext cx="2094953" cy="1212623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Lado Terra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74CFCB93-5515-BD92-C2B4-8203A851AD96}"/>
                </a:ext>
              </a:extLst>
            </p:cNvPr>
            <p:cNvSpPr txBox="1"/>
            <p:nvPr/>
          </p:nvSpPr>
          <p:spPr>
            <a:xfrm>
              <a:off x="7234177" y="4684730"/>
              <a:ext cx="1856807" cy="410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R$ 13,18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23" name="Gráfico 22" descr="Escola com preenchimento sólido">
              <a:extLst>
                <a:ext uri="{FF2B5EF4-FFF2-40B4-BE49-F238E27FC236}">
                  <a16:creationId xmlns:a16="http://schemas.microsoft.com/office/drawing/2014/main" id="{0D9210DF-06C3-AEB8-53E4-47FB21E65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860374" y="4110211"/>
              <a:ext cx="590842" cy="590842"/>
            </a:xfrm>
            <a:prstGeom prst="rect">
              <a:avLst/>
            </a:prstGeom>
          </p:spPr>
        </p:pic>
      </p:grpSp>
      <p:sp>
        <p:nvSpPr>
          <p:cNvPr id="25" name="Igual a 24">
            <a:extLst>
              <a:ext uri="{FF2B5EF4-FFF2-40B4-BE49-F238E27FC236}">
                <a16:creationId xmlns:a16="http://schemas.microsoft.com/office/drawing/2014/main" id="{FC69328B-BDF4-E034-8977-1FA8177B9209}"/>
              </a:ext>
            </a:extLst>
          </p:cNvPr>
          <p:cNvSpPr/>
          <p:nvPr/>
        </p:nvSpPr>
        <p:spPr>
          <a:xfrm>
            <a:off x="7305375" y="3634293"/>
            <a:ext cx="653388" cy="612000"/>
          </a:xfrm>
          <a:prstGeom prst="mathEqual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29" name="Sinal de Adição 28">
            <a:extLst>
              <a:ext uri="{FF2B5EF4-FFF2-40B4-BE49-F238E27FC236}">
                <a16:creationId xmlns:a16="http://schemas.microsoft.com/office/drawing/2014/main" id="{55AD6EBA-EB24-C883-F8A7-C7AF4711A024}"/>
              </a:ext>
            </a:extLst>
          </p:cNvPr>
          <p:cNvSpPr/>
          <p:nvPr/>
        </p:nvSpPr>
        <p:spPr>
          <a:xfrm>
            <a:off x="4346656" y="3647286"/>
            <a:ext cx="653388" cy="612000"/>
          </a:xfrm>
          <a:prstGeom prst="mathPlu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6586993-6A1B-FEE8-2878-632C2C30B3C4}"/>
              </a:ext>
            </a:extLst>
          </p:cNvPr>
          <p:cNvGrpSpPr/>
          <p:nvPr/>
        </p:nvGrpSpPr>
        <p:grpSpPr>
          <a:xfrm>
            <a:off x="8099234" y="3360400"/>
            <a:ext cx="2029347" cy="1233201"/>
            <a:chOff x="9224041" y="3808800"/>
            <a:chExt cx="1900800" cy="1157264"/>
          </a:xfrm>
        </p:grpSpPr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23DD322A-66A3-ECD7-3811-C69C0C5E8486}"/>
                </a:ext>
              </a:extLst>
            </p:cNvPr>
            <p:cNvSpPr txBox="1"/>
            <p:nvPr/>
          </p:nvSpPr>
          <p:spPr>
            <a:xfrm>
              <a:off x="9224041" y="3808800"/>
              <a:ext cx="1900800" cy="1090800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Total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160FD5A5-739C-E073-22D9-93B42C4E1A7C}"/>
                </a:ext>
              </a:extLst>
            </p:cNvPr>
            <p:cNvSpPr txBox="1"/>
            <p:nvPr/>
          </p:nvSpPr>
          <p:spPr>
            <a:xfrm>
              <a:off x="9364921" y="4596732"/>
              <a:ext cx="1684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R$ 28,01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34" name="Gráfico 33" descr="Seguro com preenchimento sólido">
              <a:extLst>
                <a:ext uri="{FF2B5EF4-FFF2-40B4-BE49-F238E27FC236}">
                  <a16:creationId xmlns:a16="http://schemas.microsoft.com/office/drawing/2014/main" id="{8420BE80-4B66-33C2-0C0D-33B32BBD4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978683" y="4151769"/>
              <a:ext cx="457200" cy="457200"/>
            </a:xfrm>
            <a:prstGeom prst="rect">
              <a:avLst/>
            </a:prstGeom>
          </p:spPr>
        </p:pic>
      </p:grp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AB96DFD2-A743-C846-984A-4AC999A9305D}"/>
              </a:ext>
            </a:extLst>
          </p:cNvPr>
          <p:cNvSpPr txBox="1"/>
          <p:nvPr/>
        </p:nvSpPr>
        <p:spPr>
          <a:xfrm>
            <a:off x="2433170" y="5411874"/>
            <a:ext cx="4477975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1 e Ano 2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AE37DB7C-5058-6531-45A7-A2D84CC1C316}"/>
              </a:ext>
            </a:extLst>
          </p:cNvPr>
          <p:cNvGrpSpPr/>
          <p:nvPr/>
        </p:nvGrpSpPr>
        <p:grpSpPr>
          <a:xfrm>
            <a:off x="2152826" y="4823713"/>
            <a:ext cx="5002142" cy="387100"/>
            <a:chOff x="1628749" y="4546800"/>
            <a:chExt cx="1750312" cy="335034"/>
          </a:xfrm>
          <a:solidFill>
            <a:srgbClr val="FF0000"/>
          </a:solidFill>
        </p:grpSpPr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id="{9E0F059E-F7DA-0497-7EDB-79794233EDF1}"/>
                </a:ext>
              </a:extLst>
            </p:cNvPr>
            <p:cNvSpPr/>
            <p:nvPr/>
          </p:nvSpPr>
          <p:spPr>
            <a:xfrm>
              <a:off x="1644350" y="4672800"/>
              <a:ext cx="173189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A156935D-34FD-6071-3A5D-A00EE6EDC906}"/>
                </a:ext>
              </a:extLst>
            </p:cNvPr>
            <p:cNvSpPr/>
            <p:nvPr/>
          </p:nvSpPr>
          <p:spPr>
            <a:xfrm>
              <a:off x="1628749" y="4548116"/>
              <a:ext cx="13849" cy="333718"/>
            </a:xfrm>
            <a:prstGeom prst="rect">
              <a:avLst/>
            </a:prstGeom>
            <a:grpFill/>
            <a:ln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/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AA882586-CE18-224A-2EA4-BE2CEA39D43E}"/>
                </a:ext>
              </a:extLst>
            </p:cNvPr>
            <p:cNvSpPr/>
            <p:nvPr/>
          </p:nvSpPr>
          <p:spPr>
            <a:xfrm>
              <a:off x="3365212" y="4546800"/>
              <a:ext cx="13849" cy="333718"/>
            </a:xfrm>
            <a:prstGeom prst="rect">
              <a:avLst/>
            </a:prstGeom>
            <a:grpFill/>
            <a:ln>
              <a:solidFill>
                <a:srgbClr val="ED7D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1043511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1462351" y="1868400"/>
            <a:ext cx="2234273" cy="396000"/>
            <a:chOff x="1460918" y="1868400"/>
            <a:chExt cx="2234273" cy="396000"/>
          </a:xfrm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41CC2AD-608C-4C80-AEAC-3B867ACD5446}"/>
              </a:ext>
            </a:extLst>
          </p:cNvPr>
          <p:cNvGrpSpPr/>
          <p:nvPr/>
        </p:nvGrpSpPr>
        <p:grpSpPr>
          <a:xfrm>
            <a:off x="3808354" y="1850479"/>
            <a:ext cx="2234273" cy="413921"/>
            <a:chOff x="3808354" y="1850479"/>
            <a:chExt cx="2234273" cy="413921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3808354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Construção</a:t>
              </a:r>
            </a:p>
          </p:txBody>
        </p:sp>
        <p:pic>
          <p:nvPicPr>
            <p:cNvPr id="7" name="Gráfico 6" descr="Parede de tijolos com preenchimento sólido">
              <a:extLst>
                <a:ext uri="{FF2B5EF4-FFF2-40B4-BE49-F238E27FC236}">
                  <a16:creationId xmlns:a16="http://schemas.microsoft.com/office/drawing/2014/main" id="{FC8F4997-793B-4259-8151-427A32CBA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22300" y="1850479"/>
              <a:ext cx="388600" cy="388600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0B3750E-3531-4944-A80A-00829CDA6A8E}"/>
              </a:ext>
            </a:extLst>
          </p:cNvPr>
          <p:cNvGrpSpPr/>
          <p:nvPr/>
        </p:nvGrpSpPr>
        <p:grpSpPr>
          <a:xfrm>
            <a:off x="8495377" y="1869069"/>
            <a:ext cx="2234273" cy="396000"/>
            <a:chOff x="8495377" y="1869069"/>
            <a:chExt cx="2234273" cy="396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6D532EB2-79A4-4316-A993-40E623F52B11}"/>
                </a:ext>
              </a:extLst>
            </p:cNvPr>
            <p:cNvSpPr/>
            <p:nvPr/>
          </p:nvSpPr>
          <p:spPr>
            <a:xfrm>
              <a:off x="8495377" y="1869069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2ª Ampliação</a:t>
              </a:r>
            </a:p>
          </p:txBody>
        </p:sp>
        <p:pic>
          <p:nvPicPr>
            <p:cNvPr id="12" name="Gráfico 11" descr="Caminhão de cimento com preenchimento sólido">
              <a:extLst>
                <a:ext uri="{FF2B5EF4-FFF2-40B4-BE49-F238E27FC236}">
                  <a16:creationId xmlns:a16="http://schemas.microsoft.com/office/drawing/2014/main" id="{E86E9F49-4C7F-4188-A1F0-F24BD661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9187" y="1897100"/>
              <a:ext cx="350628" cy="350628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B449CA6-6E54-2021-4252-6CEB958DE82A}"/>
              </a:ext>
            </a:extLst>
          </p:cNvPr>
          <p:cNvGrpSpPr/>
          <p:nvPr/>
        </p:nvGrpSpPr>
        <p:grpSpPr>
          <a:xfrm>
            <a:off x="6151051" y="1868400"/>
            <a:ext cx="2234273" cy="398467"/>
            <a:chOff x="6151051" y="1868400"/>
            <a:chExt cx="2234273" cy="398467"/>
          </a:xfrm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66ACBB9C-53CC-437B-B656-9272758BC700}"/>
                </a:ext>
              </a:extLst>
            </p:cNvPr>
            <p:cNvSpPr/>
            <p:nvPr/>
          </p:nvSpPr>
          <p:spPr>
            <a:xfrm>
              <a:off x="6151051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1ª Ampliação</a:t>
              </a:r>
            </a:p>
          </p:txBody>
        </p:sp>
        <p:pic>
          <p:nvPicPr>
            <p:cNvPr id="4" name="Gráfico 3" descr="Caminhão de lixo com preenchimento sólido">
              <a:extLst>
                <a:ext uri="{FF2B5EF4-FFF2-40B4-BE49-F238E27FC236}">
                  <a16:creationId xmlns:a16="http://schemas.microsoft.com/office/drawing/2014/main" id="{8D8D5812-8DBE-D4E3-4B51-90FCA973D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66182" y="1888474"/>
              <a:ext cx="378393" cy="378393"/>
            </a:xfrm>
            <a:prstGeom prst="rect">
              <a:avLst/>
            </a:prstGeom>
          </p:spPr>
        </p:pic>
      </p:grpSp>
      <p:pic>
        <p:nvPicPr>
          <p:cNvPr id="16" name="Picture 35">
            <a:extLst>
              <a:ext uri="{FF2B5EF4-FFF2-40B4-BE49-F238E27FC236}">
                <a16:creationId xmlns:a16="http://schemas.microsoft.com/office/drawing/2014/main" id="{20203E9D-3347-C1D1-0B74-3B8BA2ABAD8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A40B5C6F-B660-8FAC-288E-675E9A8FC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9" name="Imagem 18" descr="Texto&#10;&#10;Descrição gerada automaticamente com confiança baixa">
            <a:extLst>
              <a:ext uri="{FF2B5EF4-FFF2-40B4-BE49-F238E27FC236}">
                <a16:creationId xmlns:a16="http://schemas.microsoft.com/office/drawing/2014/main" id="{A78D263B-1495-8990-4F86-8A0154E2749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746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1462351" y="1868400"/>
            <a:ext cx="2234273" cy="396000"/>
            <a:chOff x="1460918" y="1868400"/>
            <a:chExt cx="2234273" cy="396000"/>
          </a:xfrm>
          <a:solidFill>
            <a:schemeClr val="accent1">
              <a:lumMod val="75000"/>
            </a:schemeClr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41CC2AD-608C-4C80-AEAC-3B867ACD5446}"/>
              </a:ext>
            </a:extLst>
          </p:cNvPr>
          <p:cNvGrpSpPr/>
          <p:nvPr/>
        </p:nvGrpSpPr>
        <p:grpSpPr>
          <a:xfrm>
            <a:off x="3808354" y="1850479"/>
            <a:ext cx="2234273" cy="413921"/>
            <a:chOff x="3808354" y="1850479"/>
            <a:chExt cx="2234273" cy="413921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3808354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Construção</a:t>
              </a:r>
            </a:p>
          </p:txBody>
        </p:sp>
        <p:pic>
          <p:nvPicPr>
            <p:cNvPr id="7" name="Gráfico 6" descr="Parede de tijolos com preenchimento sólido">
              <a:extLst>
                <a:ext uri="{FF2B5EF4-FFF2-40B4-BE49-F238E27FC236}">
                  <a16:creationId xmlns:a16="http://schemas.microsoft.com/office/drawing/2014/main" id="{FC8F4997-793B-4259-8151-427A32CBA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22300" y="1850479"/>
              <a:ext cx="388600" cy="388600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0B3750E-3531-4944-A80A-00829CDA6A8E}"/>
              </a:ext>
            </a:extLst>
          </p:cNvPr>
          <p:cNvGrpSpPr/>
          <p:nvPr/>
        </p:nvGrpSpPr>
        <p:grpSpPr>
          <a:xfrm>
            <a:off x="8495377" y="1869069"/>
            <a:ext cx="2234273" cy="396000"/>
            <a:chOff x="8495377" y="1869069"/>
            <a:chExt cx="2234273" cy="396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6D532EB2-79A4-4316-A993-40E623F52B11}"/>
                </a:ext>
              </a:extLst>
            </p:cNvPr>
            <p:cNvSpPr/>
            <p:nvPr/>
          </p:nvSpPr>
          <p:spPr>
            <a:xfrm>
              <a:off x="8495377" y="1869069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2ª Ampliação</a:t>
              </a:r>
            </a:p>
          </p:txBody>
        </p:sp>
        <p:pic>
          <p:nvPicPr>
            <p:cNvPr id="12" name="Gráfico 11" descr="Caminhão de cimento com preenchimento sólido">
              <a:extLst>
                <a:ext uri="{FF2B5EF4-FFF2-40B4-BE49-F238E27FC236}">
                  <a16:creationId xmlns:a16="http://schemas.microsoft.com/office/drawing/2014/main" id="{E86E9F49-4C7F-4188-A1F0-F24BD661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9187" y="1897100"/>
              <a:ext cx="350628" cy="350628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B449CA6-6E54-2021-4252-6CEB958DE82A}"/>
              </a:ext>
            </a:extLst>
          </p:cNvPr>
          <p:cNvGrpSpPr/>
          <p:nvPr/>
        </p:nvGrpSpPr>
        <p:grpSpPr>
          <a:xfrm>
            <a:off x="6151051" y="1868400"/>
            <a:ext cx="2234273" cy="398467"/>
            <a:chOff x="6151051" y="1868400"/>
            <a:chExt cx="2234273" cy="398467"/>
          </a:xfrm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66ACBB9C-53CC-437B-B656-9272758BC700}"/>
                </a:ext>
              </a:extLst>
            </p:cNvPr>
            <p:cNvSpPr/>
            <p:nvPr/>
          </p:nvSpPr>
          <p:spPr>
            <a:xfrm>
              <a:off x="6151051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1ª Ampliação</a:t>
              </a:r>
            </a:p>
          </p:txBody>
        </p:sp>
        <p:pic>
          <p:nvPicPr>
            <p:cNvPr id="4" name="Gráfico 3" descr="Caminhão de lixo com preenchimento sólido">
              <a:extLst>
                <a:ext uri="{FF2B5EF4-FFF2-40B4-BE49-F238E27FC236}">
                  <a16:creationId xmlns:a16="http://schemas.microsoft.com/office/drawing/2014/main" id="{8D8D5812-8DBE-D4E3-4B51-90FCA973D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66182" y="1888474"/>
              <a:ext cx="378393" cy="378393"/>
            </a:xfrm>
            <a:prstGeom prst="rect">
              <a:avLst/>
            </a:prstGeom>
          </p:spPr>
        </p:pic>
      </p:grpSp>
      <p:pic>
        <p:nvPicPr>
          <p:cNvPr id="16" name="Picture 35">
            <a:extLst>
              <a:ext uri="{FF2B5EF4-FFF2-40B4-BE49-F238E27FC236}">
                <a16:creationId xmlns:a16="http://schemas.microsoft.com/office/drawing/2014/main" id="{20203E9D-3347-C1D1-0B74-3B8BA2ABAD8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A40B5C6F-B660-8FAC-288E-675E9A8FC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9" name="Imagem 18" descr="Texto&#10;&#10;Descrição gerada automaticamente com confiança baixa">
            <a:extLst>
              <a:ext uri="{FF2B5EF4-FFF2-40B4-BE49-F238E27FC236}">
                <a16:creationId xmlns:a16="http://schemas.microsoft.com/office/drawing/2014/main" id="{A78D263B-1495-8990-4F86-8A0154E2749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0507D6F-7C91-80A8-654B-D8D2F3CE3CE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1" b="6832"/>
          <a:stretch/>
        </p:blipFill>
        <p:spPr>
          <a:xfrm>
            <a:off x="431596" y="2493702"/>
            <a:ext cx="5611031" cy="39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Retângulo 1114">
            <a:extLst>
              <a:ext uri="{FF2B5EF4-FFF2-40B4-BE49-F238E27FC236}">
                <a16:creationId xmlns:a16="http://schemas.microsoft.com/office/drawing/2014/main" id="{804A03D2-3C2B-D2A0-0A77-CDB846ED13F4}"/>
              </a:ext>
            </a:extLst>
          </p:cNvPr>
          <p:cNvSpPr/>
          <p:nvPr/>
        </p:nvSpPr>
        <p:spPr>
          <a:xfrm>
            <a:off x="6174808" y="2533873"/>
            <a:ext cx="5585596" cy="39558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O Novo Aeroporto Internacional da Costa do Descobrimento está situado às margens da BR-367, sentido Eunápolis – Porto Seguro no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Município de Santa Cruz de Cabrália,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no Estado da Bahia;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Área do terreno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2.762.750,89 m²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;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Decreto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nº 19.373/2019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declarou a área do terreno como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utilidade pública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, para fins de desapropriação para a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implantação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do Novo Aeroporto Internacional da Costa do Descobrimento.</a:t>
            </a:r>
          </a:p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05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1462351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41CC2AD-608C-4C80-AEAC-3B867ACD5446}"/>
              </a:ext>
            </a:extLst>
          </p:cNvPr>
          <p:cNvGrpSpPr/>
          <p:nvPr/>
        </p:nvGrpSpPr>
        <p:grpSpPr>
          <a:xfrm>
            <a:off x="3808354" y="1850479"/>
            <a:ext cx="2234273" cy="413921"/>
            <a:chOff x="3808354" y="1850479"/>
            <a:chExt cx="2234273" cy="413921"/>
          </a:xfrm>
          <a:solidFill>
            <a:schemeClr val="accent1">
              <a:lumMod val="75000"/>
            </a:schemeClr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3808354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Construção</a:t>
              </a:r>
            </a:p>
          </p:txBody>
        </p:sp>
        <p:pic>
          <p:nvPicPr>
            <p:cNvPr id="7" name="Gráfico 6" descr="Parede de tijolos com preenchimento sólido">
              <a:extLst>
                <a:ext uri="{FF2B5EF4-FFF2-40B4-BE49-F238E27FC236}">
                  <a16:creationId xmlns:a16="http://schemas.microsoft.com/office/drawing/2014/main" id="{FC8F4997-793B-4259-8151-427A32CBA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22300" y="1850479"/>
              <a:ext cx="388600" cy="388600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0B3750E-3531-4944-A80A-00829CDA6A8E}"/>
              </a:ext>
            </a:extLst>
          </p:cNvPr>
          <p:cNvGrpSpPr/>
          <p:nvPr/>
        </p:nvGrpSpPr>
        <p:grpSpPr>
          <a:xfrm>
            <a:off x="8495377" y="1869069"/>
            <a:ext cx="2234273" cy="396000"/>
            <a:chOff x="8495377" y="1869069"/>
            <a:chExt cx="2234273" cy="396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6D532EB2-79A4-4316-A993-40E623F52B11}"/>
                </a:ext>
              </a:extLst>
            </p:cNvPr>
            <p:cNvSpPr/>
            <p:nvPr/>
          </p:nvSpPr>
          <p:spPr>
            <a:xfrm>
              <a:off x="8495377" y="1869069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2ª Ampliação</a:t>
              </a:r>
            </a:p>
          </p:txBody>
        </p:sp>
        <p:pic>
          <p:nvPicPr>
            <p:cNvPr id="12" name="Gráfico 11" descr="Caminhão de cimento com preenchimento sólido">
              <a:extLst>
                <a:ext uri="{FF2B5EF4-FFF2-40B4-BE49-F238E27FC236}">
                  <a16:creationId xmlns:a16="http://schemas.microsoft.com/office/drawing/2014/main" id="{E86E9F49-4C7F-4188-A1F0-F24BD661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9187" y="1897100"/>
              <a:ext cx="350628" cy="350628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B449CA6-6E54-2021-4252-6CEB958DE82A}"/>
              </a:ext>
            </a:extLst>
          </p:cNvPr>
          <p:cNvGrpSpPr/>
          <p:nvPr/>
        </p:nvGrpSpPr>
        <p:grpSpPr>
          <a:xfrm>
            <a:off x="6151051" y="1868400"/>
            <a:ext cx="2234273" cy="398467"/>
            <a:chOff x="6151051" y="1868400"/>
            <a:chExt cx="2234273" cy="398467"/>
          </a:xfrm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66ACBB9C-53CC-437B-B656-9272758BC700}"/>
                </a:ext>
              </a:extLst>
            </p:cNvPr>
            <p:cNvSpPr/>
            <p:nvPr/>
          </p:nvSpPr>
          <p:spPr>
            <a:xfrm>
              <a:off x="6151051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1ª Ampliação</a:t>
              </a:r>
            </a:p>
          </p:txBody>
        </p:sp>
        <p:pic>
          <p:nvPicPr>
            <p:cNvPr id="4" name="Gráfico 3" descr="Caminhão de lixo com preenchimento sólido">
              <a:extLst>
                <a:ext uri="{FF2B5EF4-FFF2-40B4-BE49-F238E27FC236}">
                  <a16:creationId xmlns:a16="http://schemas.microsoft.com/office/drawing/2014/main" id="{8D8D5812-8DBE-D4E3-4B51-90FCA973D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66182" y="1888474"/>
              <a:ext cx="378393" cy="378393"/>
            </a:xfrm>
            <a:prstGeom prst="rect">
              <a:avLst/>
            </a:prstGeom>
          </p:spPr>
        </p:pic>
      </p:grpSp>
      <p:pic>
        <p:nvPicPr>
          <p:cNvPr id="16" name="Picture 35">
            <a:extLst>
              <a:ext uri="{FF2B5EF4-FFF2-40B4-BE49-F238E27FC236}">
                <a16:creationId xmlns:a16="http://schemas.microsoft.com/office/drawing/2014/main" id="{20203E9D-3347-C1D1-0B74-3B8BA2ABAD8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A40B5C6F-B660-8FAC-288E-675E9A8FC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9" name="Imagem 18" descr="Texto&#10;&#10;Descrição gerada automaticamente com confiança baixa">
            <a:extLst>
              <a:ext uri="{FF2B5EF4-FFF2-40B4-BE49-F238E27FC236}">
                <a16:creationId xmlns:a16="http://schemas.microsoft.com/office/drawing/2014/main" id="{A78D263B-1495-8990-4F86-8A0154E2749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8FA3E12A-33DD-0AC9-3437-496A0C73C4BC}"/>
              </a:ext>
            </a:extLst>
          </p:cNvPr>
          <p:cNvGrpSpPr/>
          <p:nvPr/>
        </p:nvGrpSpPr>
        <p:grpSpPr>
          <a:xfrm>
            <a:off x="6151051" y="2991491"/>
            <a:ext cx="4433824" cy="1876190"/>
            <a:chOff x="5820495" y="3492497"/>
            <a:chExt cx="3040915" cy="1876190"/>
          </a:xfrm>
        </p:grpSpPr>
        <p:grpSp>
          <p:nvGrpSpPr>
            <p:cNvPr id="15" name="Agrupar 14">
              <a:extLst>
                <a:ext uri="{FF2B5EF4-FFF2-40B4-BE49-F238E27FC236}">
                  <a16:creationId xmlns:a16="http://schemas.microsoft.com/office/drawing/2014/main" id="{3D6C89E6-A635-A74A-6139-3EEAED4FBE5C}"/>
                </a:ext>
              </a:extLst>
            </p:cNvPr>
            <p:cNvGrpSpPr/>
            <p:nvPr/>
          </p:nvGrpSpPr>
          <p:grpSpPr>
            <a:xfrm>
              <a:off x="5820495" y="3492497"/>
              <a:ext cx="3040915" cy="1876190"/>
              <a:chOff x="7078907" y="3808800"/>
              <a:chExt cx="2094953" cy="1212623"/>
            </a:xfrm>
          </p:grpSpPr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ED887367-77DF-C983-212E-F4D3451D2346}"/>
                  </a:ext>
                </a:extLst>
              </p:cNvPr>
              <p:cNvSpPr txBox="1"/>
              <p:nvPr/>
            </p:nvSpPr>
            <p:spPr>
              <a:xfrm>
                <a:off x="7078907" y="3808800"/>
                <a:ext cx="2094953" cy="1212623"/>
              </a:xfrm>
              <a:prstGeom prst="roundRect">
                <a:avLst>
                  <a:gd name="adj" fmla="val 13520"/>
                </a:avLst>
              </a:prstGeom>
              <a:solidFill>
                <a:schemeClr val="bg1">
                  <a:lumMod val="85000"/>
                </a:schemeClr>
              </a:solidFill>
              <a:ln w="8572">
                <a:solidFill>
                  <a:schemeClr val="bg1"/>
                </a:solidFill>
              </a:ln>
            </p:spPr>
            <p:txBody>
              <a:bodyPr wrap="square" lIns="82296" tIns="41148" rIns="82296" bIns="41148" rtlCol="0" anchor="t">
                <a:noAutofit/>
              </a:bodyPr>
              <a:lstStyle/>
              <a:p>
                <a:pPr algn="ctr"/>
                <a:r>
                  <a:rPr lang="pt-BR" b="1" dirty="0">
                    <a:solidFill>
                      <a:schemeClr val="accent1">
                        <a:lumMod val="75000"/>
                      </a:schemeClr>
                    </a:solidFill>
                    <a:latin typeface="Calibri Light" panose="020F0302020204030204" pitchFamily="34" charset="0"/>
                    <a:cs typeface="Calibri Light" panose="020F0302020204030204" pitchFamily="34" charset="0"/>
                  </a:rPr>
                  <a:t>Investimento - Construção</a:t>
                </a:r>
                <a:endPara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endParaRPr>
              </a:p>
            </p:txBody>
          </p:sp>
          <p:sp>
            <p:nvSpPr>
              <p:cNvPr id="22" name="CaixaDeTexto 21">
                <a:extLst>
                  <a:ext uri="{FF2B5EF4-FFF2-40B4-BE49-F238E27FC236}">
                    <a16:creationId xmlns:a16="http://schemas.microsoft.com/office/drawing/2014/main" id="{388AA3B0-76F7-E9EE-86D4-086DFD7E83EC}"/>
                  </a:ext>
                </a:extLst>
              </p:cNvPr>
              <p:cNvSpPr txBox="1"/>
              <p:nvPr/>
            </p:nvSpPr>
            <p:spPr>
              <a:xfrm>
                <a:off x="7234177" y="4684730"/>
                <a:ext cx="1856807" cy="238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b="1" dirty="0">
                    <a:solidFill>
                      <a:srgbClr val="FF0000"/>
                    </a:solidFill>
                    <a:latin typeface="Calibri Light" panose="020F0302020204030204" pitchFamily="34" charset="0"/>
                  </a:rPr>
                  <a:t>R$ 895,83 milhões</a:t>
                </a:r>
                <a:endParaRPr lang="pt-BR" dirty="0">
                  <a:solidFill>
                    <a:srgbClr val="FF0000"/>
                  </a:solidFill>
                  <a:latin typeface="Calibri Light" panose="020F0302020204030204" pitchFamily="34" charset="0"/>
                </a:endParaRPr>
              </a:p>
            </p:txBody>
          </p:sp>
        </p:grpSp>
        <p:pic>
          <p:nvPicPr>
            <p:cNvPr id="17" name="Gráfico 16" descr="Parede de tijolos com preenchimento sólido">
              <a:extLst>
                <a:ext uri="{FF2B5EF4-FFF2-40B4-BE49-F238E27FC236}">
                  <a16:creationId xmlns:a16="http://schemas.microsoft.com/office/drawing/2014/main" id="{93666A1D-DE0C-8565-2BD3-F8315441B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72398" y="3950185"/>
              <a:ext cx="737108" cy="737108"/>
            </a:xfrm>
            <a:prstGeom prst="rect">
              <a:avLst/>
            </a:prstGeom>
          </p:spPr>
        </p:pic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7BC17C26-3005-D7E0-B9BD-B9266B31B608}"/>
              </a:ext>
            </a:extLst>
          </p:cNvPr>
          <p:cNvGrpSpPr/>
          <p:nvPr/>
        </p:nvGrpSpPr>
        <p:grpSpPr>
          <a:xfrm>
            <a:off x="6192060" y="5066467"/>
            <a:ext cx="4392815" cy="396000"/>
            <a:chOff x="1584568" y="3114182"/>
            <a:chExt cx="8252166" cy="326381"/>
          </a:xfrm>
          <a:solidFill>
            <a:srgbClr val="FF0000"/>
          </a:solidFill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7EFA58A9-EA5C-48C1-E7F9-4D5B6C95B5BD}"/>
                </a:ext>
              </a:extLst>
            </p:cNvPr>
            <p:cNvSpPr/>
            <p:nvPr/>
          </p:nvSpPr>
          <p:spPr>
            <a:xfrm>
              <a:off x="1607094" y="3232542"/>
              <a:ext cx="8193125" cy="856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17DB638-26F7-ED38-1E02-A54575740FEF}"/>
                </a:ext>
              </a:extLst>
            </p:cNvPr>
            <p:cNvSpPr/>
            <p:nvPr/>
          </p:nvSpPr>
          <p:spPr>
            <a:xfrm rot="16200000">
              <a:off x="1458568" y="3242563"/>
              <a:ext cx="324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85492080-C76B-F91A-800C-2E0264BA32F3}"/>
                </a:ext>
              </a:extLst>
            </p:cNvPr>
            <p:cNvSpPr/>
            <p:nvPr/>
          </p:nvSpPr>
          <p:spPr>
            <a:xfrm rot="16200000">
              <a:off x="9638734" y="3240182"/>
              <a:ext cx="324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91F14FCA-5DCF-16F9-D37A-CAD96258F36C}"/>
              </a:ext>
            </a:extLst>
          </p:cNvPr>
          <p:cNvSpPr txBox="1"/>
          <p:nvPr/>
        </p:nvSpPr>
        <p:spPr>
          <a:xfrm>
            <a:off x="7074943" y="5595720"/>
            <a:ext cx="2997313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01 ao Ano 05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F37693F5-0547-490E-DADA-E026E8974C5D}"/>
              </a:ext>
            </a:extLst>
          </p:cNvPr>
          <p:cNvSpPr/>
          <p:nvPr/>
        </p:nvSpPr>
        <p:spPr>
          <a:xfrm>
            <a:off x="1461600" y="2459517"/>
            <a:ext cx="2626450" cy="360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Sistemas de Pistas e Pátios</a:t>
            </a:r>
          </a:p>
        </p:txBody>
      </p:sp>
      <p:sp>
        <p:nvSpPr>
          <p:cNvPr id="40" name="Retângulo 1114">
            <a:extLst>
              <a:ext uri="{FF2B5EF4-FFF2-40B4-BE49-F238E27FC236}">
                <a16:creationId xmlns:a16="http://schemas.microsoft.com/office/drawing/2014/main" id="{61919F88-D3B6-CE1C-297B-3F42783EF07E}"/>
              </a:ext>
            </a:extLst>
          </p:cNvPr>
          <p:cNvSpPr/>
          <p:nvPr/>
        </p:nvSpPr>
        <p:spPr>
          <a:xfrm>
            <a:off x="1461600" y="2868065"/>
            <a:ext cx="2626451" cy="360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Terminal de Passageiros e Cargas</a:t>
            </a:r>
          </a:p>
        </p:txBody>
      </p:sp>
      <p:sp>
        <p:nvSpPr>
          <p:cNvPr id="41" name="Retângulo 1114">
            <a:extLst>
              <a:ext uri="{FF2B5EF4-FFF2-40B4-BE49-F238E27FC236}">
                <a16:creationId xmlns:a16="http://schemas.microsoft.com/office/drawing/2014/main" id="{FFF7F2B1-8717-5A4A-0D96-AD124BE04D55}"/>
              </a:ext>
            </a:extLst>
          </p:cNvPr>
          <p:cNvSpPr/>
          <p:nvPr/>
        </p:nvSpPr>
        <p:spPr>
          <a:xfrm>
            <a:off x="1461600" y="3278168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de Aeronáutica</a:t>
            </a:r>
          </a:p>
        </p:txBody>
      </p:sp>
      <p:sp>
        <p:nvSpPr>
          <p:cNvPr id="42" name="Retângulo 1114">
            <a:extLst>
              <a:ext uri="{FF2B5EF4-FFF2-40B4-BE49-F238E27FC236}">
                <a16:creationId xmlns:a16="http://schemas.microsoft.com/office/drawing/2014/main" id="{D0D4C7D8-725C-BD2C-60C6-A36F11BCD915}"/>
              </a:ext>
            </a:extLst>
          </p:cNvPr>
          <p:cNvSpPr/>
          <p:nvPr/>
        </p:nvSpPr>
        <p:spPr>
          <a:xfrm>
            <a:off x="1461600" y="3691246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 de Aviação Geral</a:t>
            </a:r>
          </a:p>
        </p:txBody>
      </p:sp>
      <p:sp>
        <p:nvSpPr>
          <p:cNvPr id="43" name="Retângulo 1114">
            <a:extLst>
              <a:ext uri="{FF2B5EF4-FFF2-40B4-BE49-F238E27FC236}">
                <a16:creationId xmlns:a16="http://schemas.microsoft.com/office/drawing/2014/main" id="{2A8CFB65-6132-8D86-D8CB-81669157570B}"/>
              </a:ext>
            </a:extLst>
          </p:cNvPr>
          <p:cNvSpPr/>
          <p:nvPr/>
        </p:nvSpPr>
        <p:spPr>
          <a:xfrm>
            <a:off x="1461600" y="4108937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Administração e Manutenção</a:t>
            </a:r>
          </a:p>
        </p:txBody>
      </p:sp>
      <p:sp>
        <p:nvSpPr>
          <p:cNvPr id="44" name="Retângulo 1114">
            <a:extLst>
              <a:ext uri="{FF2B5EF4-FFF2-40B4-BE49-F238E27FC236}">
                <a16:creationId xmlns:a16="http://schemas.microsoft.com/office/drawing/2014/main" id="{EFF706C5-F3A5-4F96-5618-84516FB4BB49}"/>
              </a:ext>
            </a:extLst>
          </p:cNvPr>
          <p:cNvSpPr/>
          <p:nvPr/>
        </p:nvSpPr>
        <p:spPr>
          <a:xfrm>
            <a:off x="1461600" y="4530765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operações</a:t>
            </a:r>
          </a:p>
        </p:txBody>
      </p:sp>
      <p:sp>
        <p:nvSpPr>
          <p:cNvPr id="45" name="Retângulo 1114">
            <a:extLst>
              <a:ext uri="{FF2B5EF4-FFF2-40B4-BE49-F238E27FC236}">
                <a16:creationId xmlns:a16="http://schemas.microsoft.com/office/drawing/2014/main" id="{FE448375-F225-C488-8F7A-C0D1398D83C1}"/>
              </a:ext>
            </a:extLst>
          </p:cNvPr>
          <p:cNvSpPr/>
          <p:nvPr/>
        </p:nvSpPr>
        <p:spPr>
          <a:xfrm>
            <a:off x="1461600" y="4946984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companhias aéreas</a:t>
            </a:r>
          </a:p>
        </p:txBody>
      </p:sp>
      <p:sp>
        <p:nvSpPr>
          <p:cNvPr id="46" name="Retângulo 1114">
            <a:extLst>
              <a:ext uri="{FF2B5EF4-FFF2-40B4-BE49-F238E27FC236}">
                <a16:creationId xmlns:a16="http://schemas.microsoft.com/office/drawing/2014/main" id="{61DA243E-60FB-9420-7A94-7C6FE3A1DFE7}"/>
              </a:ext>
            </a:extLst>
          </p:cNvPr>
          <p:cNvSpPr/>
          <p:nvPr/>
        </p:nvSpPr>
        <p:spPr>
          <a:xfrm>
            <a:off x="1461600" y="5357928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industrial</a:t>
            </a:r>
          </a:p>
        </p:txBody>
      </p:sp>
      <p:sp>
        <p:nvSpPr>
          <p:cNvPr id="47" name="Retângulo 1114">
            <a:extLst>
              <a:ext uri="{FF2B5EF4-FFF2-40B4-BE49-F238E27FC236}">
                <a16:creationId xmlns:a16="http://schemas.microsoft.com/office/drawing/2014/main" id="{79C3B94C-325D-A393-F9E5-46A030B7A883}"/>
              </a:ext>
            </a:extLst>
          </p:cNvPr>
          <p:cNvSpPr/>
          <p:nvPr/>
        </p:nvSpPr>
        <p:spPr>
          <a:xfrm>
            <a:off x="1461600" y="5770830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Básica</a:t>
            </a:r>
          </a:p>
        </p:txBody>
      </p:sp>
      <p:sp>
        <p:nvSpPr>
          <p:cNvPr id="48" name="Retângulo 1114">
            <a:extLst>
              <a:ext uri="{FF2B5EF4-FFF2-40B4-BE49-F238E27FC236}">
                <a16:creationId xmlns:a16="http://schemas.microsoft.com/office/drawing/2014/main" id="{1876CADC-0D05-C465-B2CE-92D86ED6DA88}"/>
              </a:ext>
            </a:extLst>
          </p:cNvPr>
          <p:cNvSpPr/>
          <p:nvPr/>
        </p:nvSpPr>
        <p:spPr>
          <a:xfrm>
            <a:off x="1461600" y="6177918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Segurança Operacional</a:t>
            </a:r>
          </a:p>
        </p:txBody>
      </p:sp>
      <p:sp>
        <p:nvSpPr>
          <p:cNvPr id="49" name="Triângulo isósceles 48">
            <a:extLst>
              <a:ext uri="{FF2B5EF4-FFF2-40B4-BE49-F238E27FC236}">
                <a16:creationId xmlns:a16="http://schemas.microsoft.com/office/drawing/2014/main" id="{737FFCDB-2964-E911-50C1-1AB6DD695274}"/>
              </a:ext>
            </a:extLst>
          </p:cNvPr>
          <p:cNvSpPr/>
          <p:nvPr/>
        </p:nvSpPr>
        <p:spPr>
          <a:xfrm rot="5400000">
            <a:off x="3630351" y="3938857"/>
            <a:ext cx="2446400" cy="1130031"/>
          </a:xfrm>
          <a:prstGeom prst="triangle">
            <a:avLst>
              <a:gd name="adj" fmla="val 5037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686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1462351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41CC2AD-608C-4C80-AEAC-3B867ACD5446}"/>
              </a:ext>
            </a:extLst>
          </p:cNvPr>
          <p:cNvGrpSpPr/>
          <p:nvPr/>
        </p:nvGrpSpPr>
        <p:grpSpPr>
          <a:xfrm>
            <a:off x="3808354" y="1850479"/>
            <a:ext cx="2234273" cy="413921"/>
            <a:chOff x="3808354" y="1850479"/>
            <a:chExt cx="2234273" cy="413921"/>
          </a:xfrm>
          <a:solidFill>
            <a:schemeClr val="bg1"/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3808354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Construção</a:t>
              </a:r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o</a:t>
              </a:r>
            </a:p>
          </p:txBody>
        </p:sp>
        <p:pic>
          <p:nvPicPr>
            <p:cNvPr id="7" name="Gráfico 6" descr="Parede de tijolos com preenchimento sólido">
              <a:extLst>
                <a:ext uri="{FF2B5EF4-FFF2-40B4-BE49-F238E27FC236}">
                  <a16:creationId xmlns:a16="http://schemas.microsoft.com/office/drawing/2014/main" id="{FC8F4997-793B-4259-8151-427A32CBA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22300" y="1850479"/>
              <a:ext cx="388600" cy="388600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0B3750E-3531-4944-A80A-00829CDA6A8E}"/>
              </a:ext>
            </a:extLst>
          </p:cNvPr>
          <p:cNvGrpSpPr/>
          <p:nvPr/>
        </p:nvGrpSpPr>
        <p:grpSpPr>
          <a:xfrm>
            <a:off x="8495377" y="1869069"/>
            <a:ext cx="2234273" cy="396000"/>
            <a:chOff x="8495377" y="1869069"/>
            <a:chExt cx="2234273" cy="396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6D532EB2-79A4-4316-A993-40E623F52B11}"/>
                </a:ext>
              </a:extLst>
            </p:cNvPr>
            <p:cNvSpPr/>
            <p:nvPr/>
          </p:nvSpPr>
          <p:spPr>
            <a:xfrm>
              <a:off x="8495377" y="1869069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2ª Ampliação</a:t>
              </a:r>
            </a:p>
          </p:txBody>
        </p:sp>
        <p:pic>
          <p:nvPicPr>
            <p:cNvPr id="12" name="Gráfico 11" descr="Caminhão de cimento com preenchimento sólido">
              <a:extLst>
                <a:ext uri="{FF2B5EF4-FFF2-40B4-BE49-F238E27FC236}">
                  <a16:creationId xmlns:a16="http://schemas.microsoft.com/office/drawing/2014/main" id="{E86E9F49-4C7F-4188-A1F0-F24BD661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9187" y="1897100"/>
              <a:ext cx="350628" cy="350628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B449CA6-6E54-2021-4252-6CEB958DE82A}"/>
              </a:ext>
            </a:extLst>
          </p:cNvPr>
          <p:cNvGrpSpPr/>
          <p:nvPr/>
        </p:nvGrpSpPr>
        <p:grpSpPr>
          <a:xfrm>
            <a:off x="6151051" y="1868400"/>
            <a:ext cx="2234273" cy="398467"/>
            <a:chOff x="6151051" y="1868400"/>
            <a:chExt cx="2234273" cy="398467"/>
          </a:xfrm>
          <a:solidFill>
            <a:schemeClr val="accent1">
              <a:lumMod val="75000"/>
            </a:schemeClr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66ACBB9C-53CC-437B-B656-9272758BC700}"/>
                </a:ext>
              </a:extLst>
            </p:cNvPr>
            <p:cNvSpPr/>
            <p:nvPr/>
          </p:nvSpPr>
          <p:spPr>
            <a:xfrm>
              <a:off x="615105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1ª Ampliação</a:t>
              </a:r>
            </a:p>
          </p:txBody>
        </p:sp>
        <p:pic>
          <p:nvPicPr>
            <p:cNvPr id="4" name="Gráfico 3" descr="Caminhão de lixo com preenchimento sólido">
              <a:extLst>
                <a:ext uri="{FF2B5EF4-FFF2-40B4-BE49-F238E27FC236}">
                  <a16:creationId xmlns:a16="http://schemas.microsoft.com/office/drawing/2014/main" id="{8D8D5812-8DBE-D4E3-4B51-90FCA973D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66182" y="1888474"/>
              <a:ext cx="378393" cy="378393"/>
            </a:xfrm>
            <a:prstGeom prst="rect">
              <a:avLst/>
            </a:prstGeom>
          </p:spPr>
        </p:pic>
      </p:grpSp>
      <p:pic>
        <p:nvPicPr>
          <p:cNvPr id="16" name="Picture 35">
            <a:extLst>
              <a:ext uri="{FF2B5EF4-FFF2-40B4-BE49-F238E27FC236}">
                <a16:creationId xmlns:a16="http://schemas.microsoft.com/office/drawing/2014/main" id="{20203E9D-3347-C1D1-0B74-3B8BA2ABAD8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A40B5C6F-B660-8FAC-288E-675E9A8FC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9" name="Imagem 18" descr="Texto&#10;&#10;Descrição gerada automaticamente com confiança baixa">
            <a:extLst>
              <a:ext uri="{FF2B5EF4-FFF2-40B4-BE49-F238E27FC236}">
                <a16:creationId xmlns:a16="http://schemas.microsoft.com/office/drawing/2014/main" id="{A78D263B-1495-8990-4F86-8A0154E2749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3D6C89E6-A635-A74A-6139-3EEAED4FBE5C}"/>
              </a:ext>
            </a:extLst>
          </p:cNvPr>
          <p:cNvGrpSpPr/>
          <p:nvPr/>
        </p:nvGrpSpPr>
        <p:grpSpPr>
          <a:xfrm>
            <a:off x="6151051" y="2991491"/>
            <a:ext cx="4433824" cy="1876190"/>
            <a:chOff x="7078907" y="3808800"/>
            <a:chExt cx="2094953" cy="1212623"/>
          </a:xfrm>
        </p:grpSpPr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ED887367-77DF-C983-212E-F4D3451D2346}"/>
                </a:ext>
              </a:extLst>
            </p:cNvPr>
            <p:cNvSpPr txBox="1"/>
            <p:nvPr/>
          </p:nvSpPr>
          <p:spPr>
            <a:xfrm>
              <a:off x="7078907" y="3808800"/>
              <a:ext cx="2094953" cy="1212623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Investimento – 1ª Ampliação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388AA3B0-76F7-E9EE-86D4-086DFD7E83EC}"/>
                </a:ext>
              </a:extLst>
            </p:cNvPr>
            <p:cNvSpPr txBox="1"/>
            <p:nvPr/>
          </p:nvSpPr>
          <p:spPr>
            <a:xfrm>
              <a:off x="7274157" y="4684818"/>
              <a:ext cx="1856807" cy="238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R$ 160,93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7BC17C26-3005-D7E0-B9BD-B9266B31B608}"/>
              </a:ext>
            </a:extLst>
          </p:cNvPr>
          <p:cNvGrpSpPr/>
          <p:nvPr/>
        </p:nvGrpSpPr>
        <p:grpSpPr>
          <a:xfrm>
            <a:off x="6192060" y="5066467"/>
            <a:ext cx="4392815" cy="396000"/>
            <a:chOff x="1584568" y="3114182"/>
            <a:chExt cx="8252166" cy="326381"/>
          </a:xfrm>
          <a:solidFill>
            <a:srgbClr val="FF0000"/>
          </a:solidFill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7EFA58A9-EA5C-48C1-E7F9-4D5B6C95B5BD}"/>
                </a:ext>
              </a:extLst>
            </p:cNvPr>
            <p:cNvSpPr/>
            <p:nvPr/>
          </p:nvSpPr>
          <p:spPr>
            <a:xfrm>
              <a:off x="1607094" y="3232542"/>
              <a:ext cx="8193125" cy="856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17DB638-26F7-ED38-1E02-A54575740FEF}"/>
                </a:ext>
              </a:extLst>
            </p:cNvPr>
            <p:cNvSpPr/>
            <p:nvPr/>
          </p:nvSpPr>
          <p:spPr>
            <a:xfrm rot="16200000">
              <a:off x="1458568" y="3242563"/>
              <a:ext cx="324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85492080-C76B-F91A-800C-2E0264BA32F3}"/>
                </a:ext>
              </a:extLst>
            </p:cNvPr>
            <p:cNvSpPr/>
            <p:nvPr/>
          </p:nvSpPr>
          <p:spPr>
            <a:xfrm rot="16200000">
              <a:off x="9638734" y="3240182"/>
              <a:ext cx="324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91F14FCA-5DCF-16F9-D37A-CAD96258F36C}"/>
              </a:ext>
            </a:extLst>
          </p:cNvPr>
          <p:cNvSpPr txBox="1"/>
          <p:nvPr/>
        </p:nvSpPr>
        <p:spPr>
          <a:xfrm>
            <a:off x="7074943" y="5595720"/>
            <a:ext cx="2997313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13 ao Ano 15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99" name="Gráfico 98" descr="Caminhão de lixo com preenchimento sólido">
            <a:extLst>
              <a:ext uri="{FF2B5EF4-FFF2-40B4-BE49-F238E27FC236}">
                <a16:creationId xmlns:a16="http://schemas.microsoft.com/office/drawing/2014/main" id="{33EF8D0D-A6D8-5C5B-D25F-A2C53251BC0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27780" y="3384177"/>
            <a:ext cx="1033581" cy="1033581"/>
          </a:xfrm>
          <a:prstGeom prst="rect">
            <a:avLst/>
          </a:prstGeom>
        </p:spPr>
      </p:pic>
      <p:sp>
        <p:nvSpPr>
          <p:cNvPr id="5" name="Retângulo 1114">
            <a:extLst>
              <a:ext uri="{FF2B5EF4-FFF2-40B4-BE49-F238E27FC236}">
                <a16:creationId xmlns:a16="http://schemas.microsoft.com/office/drawing/2014/main" id="{C2F0E10F-4A99-4F87-9CC6-5EF6EE24F172}"/>
              </a:ext>
            </a:extLst>
          </p:cNvPr>
          <p:cNvSpPr/>
          <p:nvPr/>
        </p:nvSpPr>
        <p:spPr>
          <a:xfrm>
            <a:off x="1461600" y="2614965"/>
            <a:ext cx="2626450" cy="360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Sistemas de Pistas e Pátios</a:t>
            </a:r>
          </a:p>
        </p:txBody>
      </p:sp>
      <p:sp>
        <p:nvSpPr>
          <p:cNvPr id="6" name="Retângulo 1114">
            <a:extLst>
              <a:ext uri="{FF2B5EF4-FFF2-40B4-BE49-F238E27FC236}">
                <a16:creationId xmlns:a16="http://schemas.microsoft.com/office/drawing/2014/main" id="{D58DD9E6-9002-A9AE-F7AB-BC737E9F3578}"/>
              </a:ext>
            </a:extLst>
          </p:cNvPr>
          <p:cNvSpPr/>
          <p:nvPr/>
        </p:nvSpPr>
        <p:spPr>
          <a:xfrm>
            <a:off x="1461600" y="3023513"/>
            <a:ext cx="2626451" cy="360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Terminal de Passageiros e Cargas</a:t>
            </a:r>
          </a:p>
        </p:txBody>
      </p:sp>
      <p:sp>
        <p:nvSpPr>
          <p:cNvPr id="11" name="Retângulo 1114">
            <a:extLst>
              <a:ext uri="{FF2B5EF4-FFF2-40B4-BE49-F238E27FC236}">
                <a16:creationId xmlns:a16="http://schemas.microsoft.com/office/drawing/2014/main" id="{947BF710-5AEB-9683-322F-54A00FEC05AF}"/>
              </a:ext>
            </a:extLst>
          </p:cNvPr>
          <p:cNvSpPr/>
          <p:nvPr/>
        </p:nvSpPr>
        <p:spPr>
          <a:xfrm>
            <a:off x="1461600" y="3435214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 de Aviação Geral</a:t>
            </a:r>
          </a:p>
        </p:txBody>
      </p:sp>
      <p:sp>
        <p:nvSpPr>
          <p:cNvPr id="17" name="Retângulo 1114">
            <a:extLst>
              <a:ext uri="{FF2B5EF4-FFF2-40B4-BE49-F238E27FC236}">
                <a16:creationId xmlns:a16="http://schemas.microsoft.com/office/drawing/2014/main" id="{DA72D1E0-12D9-A2F0-8047-28C6FEF875EA}"/>
              </a:ext>
            </a:extLst>
          </p:cNvPr>
          <p:cNvSpPr/>
          <p:nvPr/>
        </p:nvSpPr>
        <p:spPr>
          <a:xfrm>
            <a:off x="1461600" y="3852905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Administração e Manutenção</a:t>
            </a:r>
          </a:p>
        </p:txBody>
      </p:sp>
      <p:sp>
        <p:nvSpPr>
          <p:cNvPr id="29" name="Retângulo 1114">
            <a:extLst>
              <a:ext uri="{FF2B5EF4-FFF2-40B4-BE49-F238E27FC236}">
                <a16:creationId xmlns:a16="http://schemas.microsoft.com/office/drawing/2014/main" id="{196BABFF-F9CD-F0F2-E530-420E83BE121F}"/>
              </a:ext>
            </a:extLst>
          </p:cNvPr>
          <p:cNvSpPr/>
          <p:nvPr/>
        </p:nvSpPr>
        <p:spPr>
          <a:xfrm>
            <a:off x="1461600" y="4274733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operações</a:t>
            </a:r>
          </a:p>
        </p:txBody>
      </p:sp>
      <p:sp>
        <p:nvSpPr>
          <p:cNvPr id="30" name="Retângulo 1114">
            <a:extLst>
              <a:ext uri="{FF2B5EF4-FFF2-40B4-BE49-F238E27FC236}">
                <a16:creationId xmlns:a16="http://schemas.microsoft.com/office/drawing/2014/main" id="{BF373B06-A543-1573-B954-4DD18749ED5F}"/>
              </a:ext>
            </a:extLst>
          </p:cNvPr>
          <p:cNvSpPr/>
          <p:nvPr/>
        </p:nvSpPr>
        <p:spPr>
          <a:xfrm>
            <a:off x="1461600" y="4690952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companhias aéreas</a:t>
            </a:r>
          </a:p>
        </p:txBody>
      </p:sp>
      <p:sp>
        <p:nvSpPr>
          <p:cNvPr id="32" name="Retângulo 1114">
            <a:extLst>
              <a:ext uri="{FF2B5EF4-FFF2-40B4-BE49-F238E27FC236}">
                <a16:creationId xmlns:a16="http://schemas.microsoft.com/office/drawing/2014/main" id="{DE699A1A-A9A9-C008-8835-1B4A14129220}"/>
              </a:ext>
            </a:extLst>
          </p:cNvPr>
          <p:cNvSpPr/>
          <p:nvPr/>
        </p:nvSpPr>
        <p:spPr>
          <a:xfrm>
            <a:off x="1461600" y="5101896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industrial</a:t>
            </a:r>
          </a:p>
        </p:txBody>
      </p:sp>
      <p:sp>
        <p:nvSpPr>
          <p:cNvPr id="33" name="Retângulo 1114">
            <a:extLst>
              <a:ext uri="{FF2B5EF4-FFF2-40B4-BE49-F238E27FC236}">
                <a16:creationId xmlns:a16="http://schemas.microsoft.com/office/drawing/2014/main" id="{3AB0C165-0AB7-6045-177F-9B1B82A303DF}"/>
              </a:ext>
            </a:extLst>
          </p:cNvPr>
          <p:cNvSpPr/>
          <p:nvPr/>
        </p:nvSpPr>
        <p:spPr>
          <a:xfrm>
            <a:off x="1461600" y="5514798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Básica</a:t>
            </a:r>
          </a:p>
        </p:txBody>
      </p:sp>
      <p:sp>
        <p:nvSpPr>
          <p:cNvPr id="34" name="Retângulo 1114">
            <a:extLst>
              <a:ext uri="{FF2B5EF4-FFF2-40B4-BE49-F238E27FC236}">
                <a16:creationId xmlns:a16="http://schemas.microsoft.com/office/drawing/2014/main" id="{126125AB-8A10-3D85-ABD2-70D415EE9D2C}"/>
              </a:ext>
            </a:extLst>
          </p:cNvPr>
          <p:cNvSpPr/>
          <p:nvPr/>
        </p:nvSpPr>
        <p:spPr>
          <a:xfrm>
            <a:off x="1461600" y="5921886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Segurança Operacional</a:t>
            </a:r>
          </a:p>
        </p:txBody>
      </p:sp>
      <p:sp>
        <p:nvSpPr>
          <p:cNvPr id="35" name="Triângulo isósceles 34">
            <a:extLst>
              <a:ext uri="{FF2B5EF4-FFF2-40B4-BE49-F238E27FC236}">
                <a16:creationId xmlns:a16="http://schemas.microsoft.com/office/drawing/2014/main" id="{BB3AD9DC-0FAF-916F-CFF3-C2FFBDD8EC62}"/>
              </a:ext>
            </a:extLst>
          </p:cNvPr>
          <p:cNvSpPr/>
          <p:nvPr/>
        </p:nvSpPr>
        <p:spPr>
          <a:xfrm rot="5400000">
            <a:off x="3630351" y="3938857"/>
            <a:ext cx="2446400" cy="1130031"/>
          </a:xfrm>
          <a:prstGeom prst="triangle">
            <a:avLst>
              <a:gd name="adj" fmla="val 5037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44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1462351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41CC2AD-608C-4C80-AEAC-3B867ACD5446}"/>
              </a:ext>
            </a:extLst>
          </p:cNvPr>
          <p:cNvGrpSpPr/>
          <p:nvPr/>
        </p:nvGrpSpPr>
        <p:grpSpPr>
          <a:xfrm>
            <a:off x="3808354" y="1850479"/>
            <a:ext cx="2234273" cy="413921"/>
            <a:chOff x="3808354" y="1850479"/>
            <a:chExt cx="2234273" cy="413921"/>
          </a:xfrm>
          <a:solidFill>
            <a:schemeClr val="bg1"/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3808354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Construção</a:t>
              </a:r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o</a:t>
              </a:r>
            </a:p>
          </p:txBody>
        </p:sp>
        <p:pic>
          <p:nvPicPr>
            <p:cNvPr id="7" name="Gráfico 6" descr="Parede de tijolos com preenchimento sólido">
              <a:extLst>
                <a:ext uri="{FF2B5EF4-FFF2-40B4-BE49-F238E27FC236}">
                  <a16:creationId xmlns:a16="http://schemas.microsoft.com/office/drawing/2014/main" id="{FC8F4997-793B-4259-8151-427A32CBA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22300" y="1850479"/>
              <a:ext cx="388600" cy="388600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0B3750E-3531-4944-A80A-00829CDA6A8E}"/>
              </a:ext>
            </a:extLst>
          </p:cNvPr>
          <p:cNvGrpSpPr/>
          <p:nvPr/>
        </p:nvGrpSpPr>
        <p:grpSpPr>
          <a:xfrm>
            <a:off x="8495377" y="1869069"/>
            <a:ext cx="2234273" cy="396000"/>
            <a:chOff x="8495377" y="1869069"/>
            <a:chExt cx="2234273" cy="396000"/>
          </a:xfrm>
          <a:solidFill>
            <a:schemeClr val="accent1">
              <a:lumMod val="75000"/>
            </a:schemeClr>
          </a:solidFill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6D532EB2-79A4-4316-A993-40E623F52B11}"/>
                </a:ext>
              </a:extLst>
            </p:cNvPr>
            <p:cNvSpPr/>
            <p:nvPr/>
          </p:nvSpPr>
          <p:spPr>
            <a:xfrm>
              <a:off x="8495377" y="1869069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2ª Ampliação</a:t>
              </a:r>
            </a:p>
          </p:txBody>
        </p:sp>
        <p:pic>
          <p:nvPicPr>
            <p:cNvPr id="12" name="Gráfico 11" descr="Caminhão de cimento com preenchimento sólido">
              <a:extLst>
                <a:ext uri="{FF2B5EF4-FFF2-40B4-BE49-F238E27FC236}">
                  <a16:creationId xmlns:a16="http://schemas.microsoft.com/office/drawing/2014/main" id="{E86E9F49-4C7F-4188-A1F0-F24BD661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9187" y="1897100"/>
              <a:ext cx="350628" cy="350628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B449CA6-6E54-2021-4252-6CEB958DE82A}"/>
              </a:ext>
            </a:extLst>
          </p:cNvPr>
          <p:cNvGrpSpPr/>
          <p:nvPr/>
        </p:nvGrpSpPr>
        <p:grpSpPr>
          <a:xfrm>
            <a:off x="6151051" y="1868400"/>
            <a:ext cx="2234273" cy="398467"/>
            <a:chOff x="6151051" y="1868400"/>
            <a:chExt cx="2234273" cy="398467"/>
          </a:xfrm>
          <a:solidFill>
            <a:schemeClr val="bg1"/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66ACBB9C-53CC-437B-B656-9272758BC700}"/>
                </a:ext>
              </a:extLst>
            </p:cNvPr>
            <p:cNvSpPr/>
            <p:nvPr/>
          </p:nvSpPr>
          <p:spPr>
            <a:xfrm>
              <a:off x="615105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1ª Ampliação</a:t>
              </a:r>
            </a:p>
          </p:txBody>
        </p:sp>
        <p:pic>
          <p:nvPicPr>
            <p:cNvPr id="4" name="Gráfico 3" descr="Caminhão de lixo com preenchimento sólido">
              <a:extLst>
                <a:ext uri="{FF2B5EF4-FFF2-40B4-BE49-F238E27FC236}">
                  <a16:creationId xmlns:a16="http://schemas.microsoft.com/office/drawing/2014/main" id="{8D8D5812-8DBE-D4E3-4B51-90FCA973D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66182" y="1888474"/>
              <a:ext cx="378393" cy="378393"/>
            </a:xfrm>
            <a:prstGeom prst="rect">
              <a:avLst/>
            </a:prstGeom>
          </p:spPr>
        </p:pic>
      </p:grpSp>
      <p:pic>
        <p:nvPicPr>
          <p:cNvPr id="16" name="Picture 35">
            <a:extLst>
              <a:ext uri="{FF2B5EF4-FFF2-40B4-BE49-F238E27FC236}">
                <a16:creationId xmlns:a16="http://schemas.microsoft.com/office/drawing/2014/main" id="{20203E9D-3347-C1D1-0B74-3B8BA2ABAD8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A40B5C6F-B660-8FAC-288E-675E9A8FC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9" name="Imagem 18" descr="Texto&#10;&#10;Descrição gerada automaticamente com confiança baixa">
            <a:extLst>
              <a:ext uri="{FF2B5EF4-FFF2-40B4-BE49-F238E27FC236}">
                <a16:creationId xmlns:a16="http://schemas.microsoft.com/office/drawing/2014/main" id="{A78D263B-1495-8990-4F86-8A0154E2749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15" name="Agrupar 14">
            <a:extLst>
              <a:ext uri="{FF2B5EF4-FFF2-40B4-BE49-F238E27FC236}">
                <a16:creationId xmlns:a16="http://schemas.microsoft.com/office/drawing/2014/main" id="{3D6C89E6-A635-A74A-6139-3EEAED4FBE5C}"/>
              </a:ext>
            </a:extLst>
          </p:cNvPr>
          <p:cNvGrpSpPr/>
          <p:nvPr/>
        </p:nvGrpSpPr>
        <p:grpSpPr>
          <a:xfrm>
            <a:off x="5661381" y="3063410"/>
            <a:ext cx="3447782" cy="1876190"/>
            <a:chOff x="7078907" y="3808800"/>
            <a:chExt cx="2094953" cy="1212623"/>
          </a:xfrm>
        </p:grpSpPr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ED887367-77DF-C983-212E-F4D3451D2346}"/>
                </a:ext>
              </a:extLst>
            </p:cNvPr>
            <p:cNvSpPr txBox="1"/>
            <p:nvPr/>
          </p:nvSpPr>
          <p:spPr>
            <a:xfrm>
              <a:off x="7078907" y="3808800"/>
              <a:ext cx="2094953" cy="1212623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solidFill>
                <a:schemeClr val="bg1"/>
              </a:solidFill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Investimento – 2ª Ampliação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388AA3B0-76F7-E9EE-86D4-086DFD7E83EC}"/>
                </a:ext>
              </a:extLst>
            </p:cNvPr>
            <p:cNvSpPr txBox="1"/>
            <p:nvPr/>
          </p:nvSpPr>
          <p:spPr>
            <a:xfrm>
              <a:off x="7274157" y="4684818"/>
              <a:ext cx="1856807" cy="238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R$ 215,44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7BC17C26-3005-D7E0-B9BD-B9266B31B608}"/>
              </a:ext>
            </a:extLst>
          </p:cNvPr>
          <p:cNvGrpSpPr/>
          <p:nvPr/>
        </p:nvGrpSpPr>
        <p:grpSpPr>
          <a:xfrm>
            <a:off x="5702390" y="5138385"/>
            <a:ext cx="3447783" cy="471665"/>
            <a:chOff x="1584568" y="3114182"/>
            <a:chExt cx="8252166" cy="326381"/>
          </a:xfrm>
          <a:solidFill>
            <a:srgbClr val="FF0000"/>
          </a:solidFill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7EFA58A9-EA5C-48C1-E7F9-4D5B6C95B5BD}"/>
                </a:ext>
              </a:extLst>
            </p:cNvPr>
            <p:cNvSpPr/>
            <p:nvPr/>
          </p:nvSpPr>
          <p:spPr>
            <a:xfrm>
              <a:off x="1607094" y="3232542"/>
              <a:ext cx="8193125" cy="856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017DB638-26F7-ED38-1E02-A54575740FEF}"/>
                </a:ext>
              </a:extLst>
            </p:cNvPr>
            <p:cNvSpPr/>
            <p:nvPr/>
          </p:nvSpPr>
          <p:spPr>
            <a:xfrm rot="16200000">
              <a:off x="1458568" y="3242563"/>
              <a:ext cx="324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85492080-C76B-F91A-800C-2E0264BA32F3}"/>
                </a:ext>
              </a:extLst>
            </p:cNvPr>
            <p:cNvSpPr/>
            <p:nvPr/>
          </p:nvSpPr>
          <p:spPr>
            <a:xfrm rot="16200000">
              <a:off x="9638734" y="3240182"/>
              <a:ext cx="324000" cy="7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91F14FCA-5DCF-16F9-D37A-CAD96258F36C}"/>
              </a:ext>
            </a:extLst>
          </p:cNvPr>
          <p:cNvSpPr txBox="1"/>
          <p:nvPr/>
        </p:nvSpPr>
        <p:spPr>
          <a:xfrm>
            <a:off x="6004000" y="5749502"/>
            <a:ext cx="2997313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22 ao Ano 24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" name="Gráfico 4" descr="Caminhão de cimento com preenchimento sólido">
            <a:extLst>
              <a:ext uri="{FF2B5EF4-FFF2-40B4-BE49-F238E27FC236}">
                <a16:creationId xmlns:a16="http://schemas.microsoft.com/office/drawing/2014/main" id="{6701CF16-D860-5FD5-49EC-F87A3C43F94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889159" y="3536364"/>
            <a:ext cx="1150358" cy="937238"/>
          </a:xfrm>
          <a:prstGeom prst="rect">
            <a:avLst/>
          </a:prstGeom>
        </p:spPr>
      </p:pic>
      <p:sp>
        <p:nvSpPr>
          <p:cNvPr id="6" name="Retângulo: Cantos Arredondados 95">
            <a:extLst>
              <a:ext uri="{FF2B5EF4-FFF2-40B4-BE49-F238E27FC236}">
                <a16:creationId xmlns:a16="http://schemas.microsoft.com/office/drawing/2014/main" id="{B5690A49-EE05-CF77-0A29-530F9E4520D8}"/>
              </a:ext>
            </a:extLst>
          </p:cNvPr>
          <p:cNvSpPr/>
          <p:nvPr/>
        </p:nvSpPr>
        <p:spPr>
          <a:xfrm>
            <a:off x="9730937" y="3064411"/>
            <a:ext cx="2014667" cy="1876190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Só realiza a 2ª ampliação, caso a demanda alcance </a:t>
            </a:r>
            <a:r>
              <a:rPr lang="pt-BR" b="1" dirty="0">
                <a:solidFill>
                  <a:srgbClr val="FF0000"/>
                </a:solidFill>
                <a:latin typeface="+mj-lt"/>
              </a:rPr>
              <a:t>6,17 milhões de passageiros 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até o ano 29.</a:t>
            </a:r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46713B3D-420D-F26E-4FC2-2F12891B8CB8}"/>
              </a:ext>
            </a:extLst>
          </p:cNvPr>
          <p:cNvSpPr/>
          <p:nvPr/>
        </p:nvSpPr>
        <p:spPr>
          <a:xfrm rot="5400000">
            <a:off x="8954728" y="3901817"/>
            <a:ext cx="1000590" cy="26968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31" name="Retângulo 1114">
            <a:extLst>
              <a:ext uri="{FF2B5EF4-FFF2-40B4-BE49-F238E27FC236}">
                <a16:creationId xmlns:a16="http://schemas.microsoft.com/office/drawing/2014/main" id="{7B06596D-7F76-956B-1E7B-F7FC5554D3CE}"/>
              </a:ext>
            </a:extLst>
          </p:cNvPr>
          <p:cNvSpPr/>
          <p:nvPr/>
        </p:nvSpPr>
        <p:spPr>
          <a:xfrm>
            <a:off x="1461600" y="2614965"/>
            <a:ext cx="2626450" cy="360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Sistemas de Pistas e Pátios</a:t>
            </a:r>
          </a:p>
        </p:txBody>
      </p:sp>
      <p:sp>
        <p:nvSpPr>
          <p:cNvPr id="32" name="Retângulo 1114">
            <a:extLst>
              <a:ext uri="{FF2B5EF4-FFF2-40B4-BE49-F238E27FC236}">
                <a16:creationId xmlns:a16="http://schemas.microsoft.com/office/drawing/2014/main" id="{5480ED68-ED76-F518-7A00-6103CF617E97}"/>
              </a:ext>
            </a:extLst>
          </p:cNvPr>
          <p:cNvSpPr/>
          <p:nvPr/>
        </p:nvSpPr>
        <p:spPr>
          <a:xfrm>
            <a:off x="1461600" y="3023513"/>
            <a:ext cx="2626451" cy="360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Terminal de Passageiros e Cargas</a:t>
            </a:r>
          </a:p>
        </p:txBody>
      </p:sp>
      <p:sp>
        <p:nvSpPr>
          <p:cNvPr id="33" name="Retângulo 1114">
            <a:extLst>
              <a:ext uri="{FF2B5EF4-FFF2-40B4-BE49-F238E27FC236}">
                <a16:creationId xmlns:a16="http://schemas.microsoft.com/office/drawing/2014/main" id="{A85FFF41-2F8C-68B7-1F04-F94131D46773}"/>
              </a:ext>
            </a:extLst>
          </p:cNvPr>
          <p:cNvSpPr/>
          <p:nvPr/>
        </p:nvSpPr>
        <p:spPr>
          <a:xfrm>
            <a:off x="1461600" y="3435214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de Aeronáutica</a:t>
            </a:r>
          </a:p>
        </p:txBody>
      </p:sp>
      <p:sp>
        <p:nvSpPr>
          <p:cNvPr id="34" name="Retângulo 1114">
            <a:extLst>
              <a:ext uri="{FF2B5EF4-FFF2-40B4-BE49-F238E27FC236}">
                <a16:creationId xmlns:a16="http://schemas.microsoft.com/office/drawing/2014/main" id="{9AA273BA-2671-752F-FC0E-5D1C0C52E15E}"/>
              </a:ext>
            </a:extLst>
          </p:cNvPr>
          <p:cNvSpPr/>
          <p:nvPr/>
        </p:nvSpPr>
        <p:spPr>
          <a:xfrm>
            <a:off x="1461600" y="3852905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Administração e Manutenção</a:t>
            </a:r>
          </a:p>
        </p:txBody>
      </p:sp>
      <p:sp>
        <p:nvSpPr>
          <p:cNvPr id="35" name="Retângulo 1114">
            <a:extLst>
              <a:ext uri="{FF2B5EF4-FFF2-40B4-BE49-F238E27FC236}">
                <a16:creationId xmlns:a16="http://schemas.microsoft.com/office/drawing/2014/main" id="{FEC762DF-8695-5887-CA6B-7655241D5358}"/>
              </a:ext>
            </a:extLst>
          </p:cNvPr>
          <p:cNvSpPr/>
          <p:nvPr/>
        </p:nvSpPr>
        <p:spPr>
          <a:xfrm>
            <a:off x="1461600" y="4274733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operações</a:t>
            </a:r>
          </a:p>
        </p:txBody>
      </p:sp>
      <p:sp>
        <p:nvSpPr>
          <p:cNvPr id="36" name="Retângulo 1114">
            <a:extLst>
              <a:ext uri="{FF2B5EF4-FFF2-40B4-BE49-F238E27FC236}">
                <a16:creationId xmlns:a16="http://schemas.microsoft.com/office/drawing/2014/main" id="{122351A4-82E7-09F7-63BE-3461EDC29258}"/>
              </a:ext>
            </a:extLst>
          </p:cNvPr>
          <p:cNvSpPr/>
          <p:nvPr/>
        </p:nvSpPr>
        <p:spPr>
          <a:xfrm>
            <a:off x="1461600" y="4690952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companhias aéreas</a:t>
            </a:r>
          </a:p>
        </p:txBody>
      </p:sp>
      <p:sp>
        <p:nvSpPr>
          <p:cNvPr id="37" name="Retângulo 1114">
            <a:extLst>
              <a:ext uri="{FF2B5EF4-FFF2-40B4-BE49-F238E27FC236}">
                <a16:creationId xmlns:a16="http://schemas.microsoft.com/office/drawing/2014/main" id="{22B9398A-46A5-73A2-B5F0-7D7939A48B69}"/>
              </a:ext>
            </a:extLst>
          </p:cNvPr>
          <p:cNvSpPr/>
          <p:nvPr/>
        </p:nvSpPr>
        <p:spPr>
          <a:xfrm>
            <a:off x="1461600" y="5101896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industrial</a:t>
            </a:r>
          </a:p>
        </p:txBody>
      </p:sp>
      <p:sp>
        <p:nvSpPr>
          <p:cNvPr id="38" name="Retângulo 1114">
            <a:extLst>
              <a:ext uri="{FF2B5EF4-FFF2-40B4-BE49-F238E27FC236}">
                <a16:creationId xmlns:a16="http://schemas.microsoft.com/office/drawing/2014/main" id="{2E628BF9-5A29-8349-95D1-55D0B3103048}"/>
              </a:ext>
            </a:extLst>
          </p:cNvPr>
          <p:cNvSpPr/>
          <p:nvPr/>
        </p:nvSpPr>
        <p:spPr>
          <a:xfrm>
            <a:off x="1461600" y="5514798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Básica</a:t>
            </a:r>
          </a:p>
        </p:txBody>
      </p: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21D6595D-4276-867E-D220-0875F93B1CA4}"/>
              </a:ext>
            </a:extLst>
          </p:cNvPr>
          <p:cNvSpPr/>
          <p:nvPr/>
        </p:nvSpPr>
        <p:spPr>
          <a:xfrm>
            <a:off x="1461600" y="5921886"/>
            <a:ext cx="2626449" cy="360000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Segurança Operacional</a:t>
            </a:r>
          </a:p>
        </p:txBody>
      </p:sp>
      <p:sp>
        <p:nvSpPr>
          <p:cNvPr id="40" name="Triângulo isósceles 39">
            <a:extLst>
              <a:ext uri="{FF2B5EF4-FFF2-40B4-BE49-F238E27FC236}">
                <a16:creationId xmlns:a16="http://schemas.microsoft.com/office/drawing/2014/main" id="{7C2FE9C7-28AB-129B-1A64-4D2CD243E360}"/>
              </a:ext>
            </a:extLst>
          </p:cNvPr>
          <p:cNvSpPr/>
          <p:nvPr/>
        </p:nvSpPr>
        <p:spPr>
          <a:xfrm rot="5400000">
            <a:off x="3630351" y="3938857"/>
            <a:ext cx="2446400" cy="1130031"/>
          </a:xfrm>
          <a:prstGeom prst="triangle">
            <a:avLst>
              <a:gd name="adj" fmla="val 5037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843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1462351" y="1868400"/>
            <a:ext cx="2234273" cy="396000"/>
            <a:chOff x="1460918" y="1868400"/>
            <a:chExt cx="2234273" cy="396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D41CC2AD-608C-4C80-AEAC-3B867ACD5446}"/>
              </a:ext>
            </a:extLst>
          </p:cNvPr>
          <p:cNvGrpSpPr/>
          <p:nvPr/>
        </p:nvGrpSpPr>
        <p:grpSpPr>
          <a:xfrm>
            <a:off x="3808354" y="1850479"/>
            <a:ext cx="2234273" cy="413921"/>
            <a:chOff x="3808354" y="1850479"/>
            <a:chExt cx="2234273" cy="413921"/>
          </a:xfrm>
          <a:solidFill>
            <a:schemeClr val="accent1">
              <a:lumMod val="75000"/>
            </a:schemeClr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3808354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Construção</a:t>
              </a:r>
            </a:p>
          </p:txBody>
        </p:sp>
        <p:pic>
          <p:nvPicPr>
            <p:cNvPr id="7" name="Gráfico 6" descr="Parede de tijolos com preenchimento sólido">
              <a:extLst>
                <a:ext uri="{FF2B5EF4-FFF2-40B4-BE49-F238E27FC236}">
                  <a16:creationId xmlns:a16="http://schemas.microsoft.com/office/drawing/2014/main" id="{FC8F4997-793B-4259-8151-427A32CBA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822300" y="1850479"/>
              <a:ext cx="388600" cy="388600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0B3750E-3531-4944-A80A-00829CDA6A8E}"/>
              </a:ext>
            </a:extLst>
          </p:cNvPr>
          <p:cNvGrpSpPr/>
          <p:nvPr/>
        </p:nvGrpSpPr>
        <p:grpSpPr>
          <a:xfrm>
            <a:off x="8495377" y="1869069"/>
            <a:ext cx="2234273" cy="396000"/>
            <a:chOff x="8495377" y="1869069"/>
            <a:chExt cx="2234273" cy="396000"/>
          </a:xfrm>
          <a:solidFill>
            <a:schemeClr val="accent1">
              <a:lumMod val="75000"/>
            </a:schemeClr>
          </a:solidFill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6D532EB2-79A4-4316-A993-40E623F52B11}"/>
                </a:ext>
              </a:extLst>
            </p:cNvPr>
            <p:cNvSpPr/>
            <p:nvPr/>
          </p:nvSpPr>
          <p:spPr>
            <a:xfrm>
              <a:off x="8495377" y="1869069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2ª Ampliação</a:t>
              </a:r>
            </a:p>
          </p:txBody>
        </p:sp>
        <p:pic>
          <p:nvPicPr>
            <p:cNvPr id="12" name="Gráfico 11" descr="Caminhão de cimento com preenchimento sólido">
              <a:extLst>
                <a:ext uri="{FF2B5EF4-FFF2-40B4-BE49-F238E27FC236}">
                  <a16:creationId xmlns:a16="http://schemas.microsoft.com/office/drawing/2014/main" id="{E86E9F49-4C7F-4188-A1F0-F24BD661E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29187" y="1897100"/>
              <a:ext cx="350628" cy="350628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EB449CA6-6E54-2021-4252-6CEB958DE82A}"/>
              </a:ext>
            </a:extLst>
          </p:cNvPr>
          <p:cNvGrpSpPr/>
          <p:nvPr/>
        </p:nvGrpSpPr>
        <p:grpSpPr>
          <a:xfrm>
            <a:off x="6151051" y="1868400"/>
            <a:ext cx="2234273" cy="398467"/>
            <a:chOff x="6151051" y="1868400"/>
            <a:chExt cx="2234273" cy="398467"/>
          </a:xfrm>
          <a:solidFill>
            <a:schemeClr val="accent1">
              <a:lumMod val="75000"/>
            </a:schemeClr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66ACBB9C-53CC-437B-B656-9272758BC700}"/>
                </a:ext>
              </a:extLst>
            </p:cNvPr>
            <p:cNvSpPr/>
            <p:nvPr/>
          </p:nvSpPr>
          <p:spPr>
            <a:xfrm>
              <a:off x="6151051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1ª Ampliação</a:t>
              </a:r>
            </a:p>
          </p:txBody>
        </p:sp>
        <p:pic>
          <p:nvPicPr>
            <p:cNvPr id="4" name="Gráfico 3" descr="Caminhão de lixo com preenchimento sólido">
              <a:extLst>
                <a:ext uri="{FF2B5EF4-FFF2-40B4-BE49-F238E27FC236}">
                  <a16:creationId xmlns:a16="http://schemas.microsoft.com/office/drawing/2014/main" id="{8D8D5812-8DBE-D4E3-4B51-90FCA973D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166182" y="1888474"/>
              <a:ext cx="378393" cy="378393"/>
            </a:xfrm>
            <a:prstGeom prst="rect">
              <a:avLst/>
            </a:prstGeom>
          </p:spPr>
        </p:pic>
      </p:grpSp>
      <p:pic>
        <p:nvPicPr>
          <p:cNvPr id="16" name="Picture 35">
            <a:extLst>
              <a:ext uri="{FF2B5EF4-FFF2-40B4-BE49-F238E27FC236}">
                <a16:creationId xmlns:a16="http://schemas.microsoft.com/office/drawing/2014/main" id="{20203E9D-3347-C1D1-0B74-3B8BA2ABAD8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A40B5C6F-B660-8FAC-288E-675E9A8FC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9" name="Imagem 18" descr="Texto&#10;&#10;Descrição gerada automaticamente com confiança baixa">
            <a:extLst>
              <a:ext uri="{FF2B5EF4-FFF2-40B4-BE49-F238E27FC236}">
                <a16:creationId xmlns:a16="http://schemas.microsoft.com/office/drawing/2014/main" id="{A78D263B-1495-8990-4F86-8A0154E2749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124" name="Retângulo: Cantos Arredondados 95">
            <a:extLst>
              <a:ext uri="{FF2B5EF4-FFF2-40B4-BE49-F238E27FC236}">
                <a16:creationId xmlns:a16="http://schemas.microsoft.com/office/drawing/2014/main" id="{C480231F-2907-0305-E06E-DEBFF7A0AC60}"/>
              </a:ext>
            </a:extLst>
          </p:cNvPr>
          <p:cNvSpPr/>
          <p:nvPr/>
        </p:nvSpPr>
        <p:spPr>
          <a:xfrm>
            <a:off x="5941050" y="5565994"/>
            <a:ext cx="3411052" cy="927607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Só realiza a 2ª ampliação, caso a demanda alcance </a:t>
            </a:r>
            <a:r>
              <a:rPr lang="pt-BR" b="1" dirty="0">
                <a:solidFill>
                  <a:srgbClr val="FF0000"/>
                </a:solidFill>
                <a:latin typeface="+mj-lt"/>
              </a:rPr>
              <a:t>6,17 milhões de passageiros até o ano 29.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AD6F4995-5B58-15BF-21F4-D162DB7EFB41}"/>
              </a:ext>
            </a:extLst>
          </p:cNvPr>
          <p:cNvGrpSpPr/>
          <p:nvPr/>
        </p:nvGrpSpPr>
        <p:grpSpPr>
          <a:xfrm>
            <a:off x="453963" y="2767486"/>
            <a:ext cx="2340000" cy="1260000"/>
            <a:chOff x="344235" y="2875825"/>
            <a:chExt cx="2340000" cy="1260000"/>
          </a:xfrm>
        </p:grpSpPr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118B8D0-4703-2B01-F97D-1C15EB24CB49}"/>
                </a:ext>
              </a:extLst>
            </p:cNvPr>
            <p:cNvSpPr txBox="1"/>
            <p:nvPr/>
          </p:nvSpPr>
          <p:spPr>
            <a:xfrm>
              <a:off x="344235" y="2875825"/>
              <a:ext cx="2340000" cy="1260000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noFill/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Construção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7132995D-70F5-0E57-F4ED-BB10C440BA0A}"/>
                </a:ext>
              </a:extLst>
            </p:cNvPr>
            <p:cNvSpPr txBox="1"/>
            <p:nvPr/>
          </p:nvSpPr>
          <p:spPr>
            <a:xfrm>
              <a:off x="609461" y="3720925"/>
              <a:ext cx="18595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R$ 895,83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15" name="Gráfico 14" descr="Parede de tijolos com preenchimento sólido">
              <a:extLst>
                <a:ext uri="{FF2B5EF4-FFF2-40B4-BE49-F238E27FC236}">
                  <a16:creationId xmlns:a16="http://schemas.microsoft.com/office/drawing/2014/main" id="{A82FA65A-2FE6-2EFA-725F-CCB714840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281861" y="3237976"/>
              <a:ext cx="508556" cy="469588"/>
            </a:xfrm>
            <a:prstGeom prst="rect">
              <a:avLst/>
            </a:prstGeom>
          </p:spPr>
        </p:pic>
      </p:grpSp>
      <p:sp>
        <p:nvSpPr>
          <p:cNvPr id="17" name="Sinal de Adição 16">
            <a:extLst>
              <a:ext uri="{FF2B5EF4-FFF2-40B4-BE49-F238E27FC236}">
                <a16:creationId xmlns:a16="http://schemas.microsoft.com/office/drawing/2014/main" id="{331554CF-F722-351F-A355-112D3F6CEA92}"/>
              </a:ext>
            </a:extLst>
          </p:cNvPr>
          <p:cNvSpPr/>
          <p:nvPr/>
        </p:nvSpPr>
        <p:spPr>
          <a:xfrm>
            <a:off x="2810592" y="3095641"/>
            <a:ext cx="617688" cy="691511"/>
          </a:xfrm>
          <a:prstGeom prst="mathPlu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DB5901D9-048F-7C5C-2686-8D6ECACF3558}"/>
              </a:ext>
            </a:extLst>
          </p:cNvPr>
          <p:cNvGrpSpPr/>
          <p:nvPr/>
        </p:nvGrpSpPr>
        <p:grpSpPr>
          <a:xfrm>
            <a:off x="3441862" y="2768061"/>
            <a:ext cx="2340000" cy="1260000"/>
            <a:chOff x="3451006" y="2876400"/>
            <a:chExt cx="2340000" cy="1260000"/>
          </a:xfrm>
        </p:grpSpPr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C1232A63-198E-0A20-6B94-69073C9E79B3}"/>
                </a:ext>
              </a:extLst>
            </p:cNvPr>
            <p:cNvSpPr txBox="1"/>
            <p:nvPr/>
          </p:nvSpPr>
          <p:spPr>
            <a:xfrm>
              <a:off x="3451006" y="2876400"/>
              <a:ext cx="2340000" cy="1260000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noFill/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1ª Ampliação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D8A186C1-1581-06CC-9958-19FE5B760099}"/>
                </a:ext>
              </a:extLst>
            </p:cNvPr>
            <p:cNvSpPr txBox="1"/>
            <p:nvPr/>
          </p:nvSpPr>
          <p:spPr>
            <a:xfrm>
              <a:off x="3652225" y="3722400"/>
              <a:ext cx="18595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R$ 160,93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24" name="Gráfico 23" descr="Caminhão de lixo com preenchimento sólido">
              <a:extLst>
                <a:ext uri="{FF2B5EF4-FFF2-40B4-BE49-F238E27FC236}">
                  <a16:creationId xmlns:a16="http://schemas.microsoft.com/office/drawing/2014/main" id="{D9BD41A5-4581-1F90-B27C-2C33BE656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369780" y="3291674"/>
              <a:ext cx="479294" cy="445339"/>
            </a:xfrm>
            <a:prstGeom prst="rect">
              <a:avLst/>
            </a:prstGeom>
          </p:spPr>
        </p:pic>
      </p:grpSp>
      <p:sp>
        <p:nvSpPr>
          <p:cNvPr id="25" name="Sinal de Adição 24">
            <a:extLst>
              <a:ext uri="{FF2B5EF4-FFF2-40B4-BE49-F238E27FC236}">
                <a16:creationId xmlns:a16="http://schemas.microsoft.com/office/drawing/2014/main" id="{F25534DB-5909-7538-D4A3-0E9F268A086C}"/>
              </a:ext>
            </a:extLst>
          </p:cNvPr>
          <p:cNvSpPr/>
          <p:nvPr/>
        </p:nvSpPr>
        <p:spPr>
          <a:xfrm>
            <a:off x="5787156" y="3083244"/>
            <a:ext cx="617688" cy="691511"/>
          </a:xfrm>
          <a:prstGeom prst="mathPlu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F3E8799C-06B6-4EF3-155A-9AF19838BA64}"/>
              </a:ext>
            </a:extLst>
          </p:cNvPr>
          <p:cNvGrpSpPr/>
          <p:nvPr/>
        </p:nvGrpSpPr>
        <p:grpSpPr>
          <a:xfrm>
            <a:off x="6412178" y="2768061"/>
            <a:ext cx="2340000" cy="1260000"/>
            <a:chOff x="6640778" y="2876400"/>
            <a:chExt cx="2340000" cy="1260000"/>
          </a:xfrm>
        </p:grpSpPr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2FB7A118-A8D0-ECDF-7E29-8EF201CC4514}"/>
                </a:ext>
              </a:extLst>
            </p:cNvPr>
            <p:cNvSpPr txBox="1"/>
            <p:nvPr/>
          </p:nvSpPr>
          <p:spPr>
            <a:xfrm>
              <a:off x="6640778" y="2876400"/>
              <a:ext cx="2340000" cy="1260000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noFill/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2ª Ampliação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F7EE5334-95AD-C6D5-EC8E-71FC457DF2B2}"/>
                </a:ext>
              </a:extLst>
            </p:cNvPr>
            <p:cNvSpPr txBox="1"/>
            <p:nvPr/>
          </p:nvSpPr>
          <p:spPr>
            <a:xfrm>
              <a:off x="6869910" y="3722400"/>
              <a:ext cx="1865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R$ 215,44 milhões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30" name="Gráfico 29" descr="Caminhão de cimento com preenchimento sólido">
              <a:extLst>
                <a:ext uri="{FF2B5EF4-FFF2-40B4-BE49-F238E27FC236}">
                  <a16:creationId xmlns:a16="http://schemas.microsoft.com/office/drawing/2014/main" id="{3CB9112F-697D-F8F1-80E1-C32DF517FE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7604847" y="3269669"/>
              <a:ext cx="469276" cy="451256"/>
            </a:xfrm>
            <a:prstGeom prst="rect">
              <a:avLst/>
            </a:prstGeom>
          </p:spPr>
        </p:pic>
      </p:grpSp>
      <p:sp>
        <p:nvSpPr>
          <p:cNvPr id="32" name="Igual a 31">
            <a:extLst>
              <a:ext uri="{FF2B5EF4-FFF2-40B4-BE49-F238E27FC236}">
                <a16:creationId xmlns:a16="http://schemas.microsoft.com/office/drawing/2014/main" id="{FB24BF87-259D-8575-FD06-0F326C2427BC}"/>
              </a:ext>
            </a:extLst>
          </p:cNvPr>
          <p:cNvSpPr/>
          <p:nvPr/>
        </p:nvSpPr>
        <p:spPr>
          <a:xfrm>
            <a:off x="8759303" y="3180284"/>
            <a:ext cx="633895" cy="451256"/>
          </a:xfrm>
          <a:prstGeom prst="mathEqual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807AFFE5-4877-DA6A-4816-2ED7BE2ECA4B}"/>
              </a:ext>
            </a:extLst>
          </p:cNvPr>
          <p:cNvGrpSpPr/>
          <p:nvPr/>
        </p:nvGrpSpPr>
        <p:grpSpPr>
          <a:xfrm>
            <a:off x="9402074" y="2768061"/>
            <a:ext cx="2340000" cy="1260000"/>
            <a:chOff x="9722114" y="2876400"/>
            <a:chExt cx="2340000" cy="1260000"/>
          </a:xfrm>
        </p:grpSpPr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BACB7E4C-C4DC-D1F4-ECB3-E2CDED96D151}"/>
                </a:ext>
              </a:extLst>
            </p:cNvPr>
            <p:cNvSpPr txBox="1"/>
            <p:nvPr/>
          </p:nvSpPr>
          <p:spPr>
            <a:xfrm>
              <a:off x="9722114" y="2876400"/>
              <a:ext cx="2340000" cy="1260000"/>
            </a:xfrm>
            <a:prstGeom prst="roundRect">
              <a:avLst>
                <a:gd name="adj" fmla="val 13520"/>
              </a:avLst>
            </a:prstGeom>
            <a:solidFill>
              <a:schemeClr val="bg1">
                <a:lumMod val="85000"/>
              </a:schemeClr>
            </a:solidFill>
            <a:ln w="8572">
              <a:noFill/>
            </a:ln>
          </p:spPr>
          <p:txBody>
            <a:bodyPr wrap="square" lIns="82296" tIns="41148" rIns="82296" bIns="41148" rtlCol="0" anchor="t">
              <a:noAutofit/>
            </a:bodyPr>
            <a:lstStyle/>
            <a:p>
              <a:pPr algn="ctr"/>
              <a:r>
                <a:rPr lang="pt-BR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Investimento Total</a:t>
              </a:r>
              <a:endPara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endParaRPr>
            </a:p>
          </p:txBody>
        </p:sp>
        <p:sp>
          <p:nvSpPr>
            <p:cNvPr id="35" name="CaixaDeTexto 34">
              <a:extLst>
                <a:ext uri="{FF2B5EF4-FFF2-40B4-BE49-F238E27FC236}">
                  <a16:creationId xmlns:a16="http://schemas.microsoft.com/office/drawing/2014/main" id="{30E4A76F-A499-E739-3422-E60BC33B8129}"/>
                </a:ext>
              </a:extLst>
            </p:cNvPr>
            <p:cNvSpPr txBox="1"/>
            <p:nvPr/>
          </p:nvSpPr>
          <p:spPr>
            <a:xfrm>
              <a:off x="10042687" y="3722400"/>
              <a:ext cx="1865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solidFill>
                    <a:srgbClr val="FF0000"/>
                  </a:solidFill>
                  <a:latin typeface="Calibri Light" panose="020F0302020204030204" pitchFamily="34" charset="0"/>
                </a:rPr>
                <a:t>R$ 1,27 bilhões</a:t>
              </a:r>
              <a:endParaRPr lang="pt-BR" dirty="0">
                <a:solidFill>
                  <a:srgbClr val="FF0000"/>
                </a:solidFill>
                <a:latin typeface="Calibri Light" panose="020F0302020204030204" pitchFamily="34" charset="0"/>
              </a:endParaRPr>
            </a:p>
          </p:txBody>
        </p:sp>
        <p:pic>
          <p:nvPicPr>
            <p:cNvPr id="36" name="Gráfico 35" descr="Escola com preenchimento sólido">
              <a:extLst>
                <a:ext uri="{FF2B5EF4-FFF2-40B4-BE49-F238E27FC236}">
                  <a16:creationId xmlns:a16="http://schemas.microsoft.com/office/drawing/2014/main" id="{561C93EE-6350-35DE-6763-95D4C5772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0600226" y="3195517"/>
              <a:ext cx="577183" cy="578072"/>
            </a:xfrm>
            <a:prstGeom prst="rect">
              <a:avLst/>
            </a:prstGeom>
          </p:spPr>
        </p:pic>
      </p:grp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3D07E1ED-CEA9-1781-70A9-078D8E274BA0}"/>
              </a:ext>
            </a:extLst>
          </p:cNvPr>
          <p:cNvSpPr txBox="1"/>
          <p:nvPr/>
        </p:nvSpPr>
        <p:spPr>
          <a:xfrm>
            <a:off x="412680" y="4712427"/>
            <a:ext cx="2369728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01 ao Ano 05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50CDC076-FAB3-8F0F-EB92-2C1CA8B45143}"/>
              </a:ext>
            </a:extLst>
          </p:cNvPr>
          <p:cNvGrpSpPr/>
          <p:nvPr/>
        </p:nvGrpSpPr>
        <p:grpSpPr>
          <a:xfrm>
            <a:off x="436217" y="4211181"/>
            <a:ext cx="2364478" cy="397488"/>
            <a:chOff x="470775" y="4255512"/>
            <a:chExt cx="2364478" cy="397488"/>
          </a:xfrm>
        </p:grpSpPr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9925A56D-4B6A-97CB-FE72-1B293BA9E7F8}"/>
                </a:ext>
              </a:extLst>
            </p:cNvPr>
            <p:cNvSpPr/>
            <p:nvPr/>
          </p:nvSpPr>
          <p:spPr>
            <a:xfrm>
              <a:off x="524775" y="4392864"/>
              <a:ext cx="2257111" cy="10386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B7ECA723-FBB0-119F-EB49-B9C3C3E4A48C}"/>
                </a:ext>
              </a:extLst>
            </p:cNvPr>
            <p:cNvSpPr/>
            <p:nvPr/>
          </p:nvSpPr>
          <p:spPr>
            <a:xfrm rot="16200000">
              <a:off x="2610253" y="4426512"/>
              <a:ext cx="396000" cy="5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1829F5CC-D18F-0678-87FA-632DEBB9990A}"/>
                </a:ext>
              </a:extLst>
            </p:cNvPr>
            <p:cNvSpPr/>
            <p:nvPr/>
          </p:nvSpPr>
          <p:spPr>
            <a:xfrm rot="16200000">
              <a:off x="299775" y="4428000"/>
              <a:ext cx="396000" cy="5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68D68C23-7BD9-D779-CE47-41A5B1EE2836}"/>
              </a:ext>
            </a:extLst>
          </p:cNvPr>
          <p:cNvGrpSpPr/>
          <p:nvPr/>
        </p:nvGrpSpPr>
        <p:grpSpPr>
          <a:xfrm>
            <a:off x="3441862" y="4212165"/>
            <a:ext cx="2364478" cy="397488"/>
            <a:chOff x="470775" y="4255512"/>
            <a:chExt cx="2364478" cy="397488"/>
          </a:xfrm>
        </p:grpSpPr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0450B9F3-89CA-12F1-1F9F-2CCA14FC0BEE}"/>
                </a:ext>
              </a:extLst>
            </p:cNvPr>
            <p:cNvSpPr/>
            <p:nvPr/>
          </p:nvSpPr>
          <p:spPr>
            <a:xfrm>
              <a:off x="524775" y="4392864"/>
              <a:ext cx="2257111" cy="10386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6FD86D82-EE3C-2B45-867F-9EB584E18741}"/>
                </a:ext>
              </a:extLst>
            </p:cNvPr>
            <p:cNvSpPr/>
            <p:nvPr/>
          </p:nvSpPr>
          <p:spPr>
            <a:xfrm rot="16200000">
              <a:off x="2610253" y="4426512"/>
              <a:ext cx="396000" cy="5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001B9C5E-DBD6-9548-9DC8-A3AB87C65C05}"/>
                </a:ext>
              </a:extLst>
            </p:cNvPr>
            <p:cNvSpPr/>
            <p:nvPr/>
          </p:nvSpPr>
          <p:spPr>
            <a:xfrm rot="16200000">
              <a:off x="299775" y="4428000"/>
              <a:ext cx="396000" cy="5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</p:grp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0FAA1DE1-91B1-062F-C8A2-2E882EA28812}"/>
              </a:ext>
            </a:extLst>
          </p:cNvPr>
          <p:cNvGrpSpPr/>
          <p:nvPr/>
        </p:nvGrpSpPr>
        <p:grpSpPr>
          <a:xfrm>
            <a:off x="6412178" y="4212165"/>
            <a:ext cx="2364478" cy="397488"/>
            <a:chOff x="470775" y="4255512"/>
            <a:chExt cx="2364478" cy="397488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876BAFED-F350-BB73-66BE-B0988157CB43}"/>
                </a:ext>
              </a:extLst>
            </p:cNvPr>
            <p:cNvSpPr/>
            <p:nvPr/>
          </p:nvSpPr>
          <p:spPr>
            <a:xfrm>
              <a:off x="524775" y="4392864"/>
              <a:ext cx="2257111" cy="10386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48" name="Retângulo 47">
              <a:extLst>
                <a:ext uri="{FF2B5EF4-FFF2-40B4-BE49-F238E27FC236}">
                  <a16:creationId xmlns:a16="http://schemas.microsoft.com/office/drawing/2014/main" id="{E533F045-2B0C-B510-E37A-6EE951140057}"/>
                </a:ext>
              </a:extLst>
            </p:cNvPr>
            <p:cNvSpPr/>
            <p:nvPr/>
          </p:nvSpPr>
          <p:spPr>
            <a:xfrm rot="16200000">
              <a:off x="2610253" y="4426512"/>
              <a:ext cx="396000" cy="5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  <p:sp>
          <p:nvSpPr>
            <p:cNvPr id="49" name="Retângulo 48">
              <a:extLst>
                <a:ext uri="{FF2B5EF4-FFF2-40B4-BE49-F238E27FC236}">
                  <a16:creationId xmlns:a16="http://schemas.microsoft.com/office/drawing/2014/main" id="{D05283A4-0655-D92A-3740-0334F4C553D5}"/>
                </a:ext>
              </a:extLst>
            </p:cNvPr>
            <p:cNvSpPr/>
            <p:nvPr/>
          </p:nvSpPr>
          <p:spPr>
            <a:xfrm rot="16200000">
              <a:off x="299775" y="4428000"/>
              <a:ext cx="396000" cy="5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latin typeface="Calibri Light" panose="020F0302020204030204" pitchFamily="34" charset="0"/>
              </a:endParaRPr>
            </a:p>
          </p:txBody>
        </p:sp>
      </p:grp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E33A9289-980C-C29C-2CEF-BAC645AF15D7}"/>
              </a:ext>
            </a:extLst>
          </p:cNvPr>
          <p:cNvSpPr txBox="1"/>
          <p:nvPr/>
        </p:nvSpPr>
        <p:spPr>
          <a:xfrm>
            <a:off x="3417428" y="4711219"/>
            <a:ext cx="2369728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13 ao Ano 15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1A29CDAD-B973-FE39-7FF4-A8B4A8895899}"/>
              </a:ext>
            </a:extLst>
          </p:cNvPr>
          <p:cNvSpPr txBox="1"/>
          <p:nvPr/>
        </p:nvSpPr>
        <p:spPr>
          <a:xfrm>
            <a:off x="6389096" y="4712565"/>
            <a:ext cx="2369728" cy="4086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Ano 22 ao Ano 24</a:t>
            </a:r>
            <a:endParaRPr lang="pt-BR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2" name="Triângulo isósceles 51">
            <a:extLst>
              <a:ext uri="{FF2B5EF4-FFF2-40B4-BE49-F238E27FC236}">
                <a16:creationId xmlns:a16="http://schemas.microsoft.com/office/drawing/2014/main" id="{03F25CF1-6332-25CF-A5DA-4E51006FBC8C}"/>
              </a:ext>
            </a:extLst>
          </p:cNvPr>
          <p:cNvSpPr/>
          <p:nvPr/>
        </p:nvSpPr>
        <p:spPr>
          <a:xfrm rot="10800000">
            <a:off x="7091953" y="5200571"/>
            <a:ext cx="1000590" cy="28290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04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4D0F318-961F-4DA2-899E-8F28F2D21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234287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Garantia Pública</a:t>
            </a:r>
          </a:p>
        </p:txBody>
      </p:sp>
      <p:pic>
        <p:nvPicPr>
          <p:cNvPr id="2" name="Picture 35">
            <a:extLst>
              <a:ext uri="{FF2B5EF4-FFF2-40B4-BE49-F238E27FC236}">
                <a16:creationId xmlns:a16="http://schemas.microsoft.com/office/drawing/2014/main" id="{1BE100FB-F0A1-000B-5A32-AE674EB7C7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4" name="Imagem 3" descr="Texto&#10;&#10;Descrição gerada automaticamente com confiança baixa">
            <a:extLst>
              <a:ext uri="{FF2B5EF4-FFF2-40B4-BE49-F238E27FC236}">
                <a16:creationId xmlns:a16="http://schemas.microsoft.com/office/drawing/2014/main" id="{B6B0B375-5289-E35C-7C4D-720B3BB944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362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 dirty="0">
              <a:latin typeface="Calibri Light" panose="020F0302020204030204" pitchFamily="34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BDC1666-E4A0-4231-8FA6-F58D07C40021}"/>
              </a:ext>
            </a:extLst>
          </p:cNvPr>
          <p:cNvGrpSpPr/>
          <p:nvPr/>
        </p:nvGrpSpPr>
        <p:grpSpPr>
          <a:xfrm>
            <a:off x="306485" y="2114951"/>
            <a:ext cx="3232693" cy="796229"/>
            <a:chOff x="124669" y="1858114"/>
            <a:chExt cx="2614175" cy="797079"/>
          </a:xfrm>
        </p:grpSpPr>
        <p:sp>
          <p:nvSpPr>
            <p:cNvPr id="78" name="Google Shape;498;p17">
              <a:extLst>
                <a:ext uri="{FF2B5EF4-FFF2-40B4-BE49-F238E27FC236}">
                  <a16:creationId xmlns:a16="http://schemas.microsoft.com/office/drawing/2014/main" id="{5BC1EE11-132F-4598-93BE-B922883D3269}"/>
                </a:ext>
              </a:extLst>
            </p:cNvPr>
            <p:cNvSpPr/>
            <p:nvPr/>
          </p:nvSpPr>
          <p:spPr>
            <a:xfrm>
              <a:off x="124669" y="2039236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432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8000" tIns="18000" rIns="18000" bIns="18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400" b="1" i="0" u="none" strike="noStrike" cap="none" dirty="0">
                  <a:solidFill>
                    <a:schemeClr val="lt1"/>
                  </a:solidFill>
                  <a:latin typeface="Calibri Light" panose="020F0302020204030204" pitchFamily="34" charset="0"/>
                  <a:ea typeface="Calibri"/>
                  <a:cs typeface="Calibri Light" panose="020F0302020204030204" pitchFamily="34" charset="0"/>
                  <a:sym typeface="Calibri"/>
                </a:rPr>
                <a:t>1</a:t>
              </a:r>
            </a:p>
          </p:txBody>
        </p:sp>
        <p:sp>
          <p:nvSpPr>
            <p:cNvPr id="79" name="Retângulo 1114">
              <a:extLst>
                <a:ext uri="{FF2B5EF4-FFF2-40B4-BE49-F238E27FC236}">
                  <a16:creationId xmlns:a16="http://schemas.microsoft.com/office/drawing/2014/main" id="{C753FA8B-2AF1-4922-ACD7-A5987F388229}"/>
                </a:ext>
              </a:extLst>
            </p:cNvPr>
            <p:cNvSpPr/>
            <p:nvPr/>
          </p:nvSpPr>
          <p:spPr>
            <a:xfrm>
              <a:off x="686844" y="1858114"/>
              <a:ext cx="2052000" cy="797079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rgbClr val="BDB6B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Sistemas de Pistas e Pátios</a:t>
              </a:r>
            </a:p>
          </p:txBody>
        </p:sp>
      </p:grpSp>
      <p:sp>
        <p:nvSpPr>
          <p:cNvPr id="111" name="Retângulo 1114">
            <a:extLst>
              <a:ext uri="{FF2B5EF4-FFF2-40B4-BE49-F238E27FC236}">
                <a16:creationId xmlns:a16="http://schemas.microsoft.com/office/drawing/2014/main" id="{D7AD76D9-6F0B-43FB-8F72-23F500D5B39B}"/>
              </a:ext>
            </a:extLst>
          </p:cNvPr>
          <p:cNvSpPr/>
          <p:nvPr/>
        </p:nvSpPr>
        <p:spPr>
          <a:xfrm>
            <a:off x="1001670" y="2948571"/>
            <a:ext cx="2537507" cy="1285451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Terminal de Passageiros e Cargas</a:t>
            </a:r>
          </a:p>
        </p:txBody>
      </p:sp>
      <p:sp>
        <p:nvSpPr>
          <p:cNvPr id="159" name="Retângulo 1114">
            <a:extLst>
              <a:ext uri="{FF2B5EF4-FFF2-40B4-BE49-F238E27FC236}">
                <a16:creationId xmlns:a16="http://schemas.microsoft.com/office/drawing/2014/main" id="{0CADDBF6-5989-4386-9D38-880C3F691223}"/>
              </a:ext>
            </a:extLst>
          </p:cNvPr>
          <p:cNvSpPr/>
          <p:nvPr/>
        </p:nvSpPr>
        <p:spPr>
          <a:xfrm>
            <a:off x="1001670" y="4307536"/>
            <a:ext cx="2537507" cy="102249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de Aeronáutica</a:t>
            </a:r>
          </a:p>
        </p:txBody>
      </p:sp>
      <p:sp>
        <p:nvSpPr>
          <p:cNvPr id="162" name="Retângulo 1114">
            <a:extLst>
              <a:ext uri="{FF2B5EF4-FFF2-40B4-BE49-F238E27FC236}">
                <a16:creationId xmlns:a16="http://schemas.microsoft.com/office/drawing/2014/main" id="{9E452D6E-FE0C-4265-9FE7-658F5C41E30F}"/>
              </a:ext>
            </a:extLst>
          </p:cNvPr>
          <p:cNvSpPr/>
          <p:nvPr/>
        </p:nvSpPr>
        <p:spPr>
          <a:xfrm>
            <a:off x="1001669" y="5403541"/>
            <a:ext cx="2537507" cy="1046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 de Aviação Geral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28E4E5FB-9866-464F-9169-A5E76B81FB33}"/>
              </a:ext>
            </a:extLst>
          </p:cNvPr>
          <p:cNvGrpSpPr/>
          <p:nvPr/>
        </p:nvGrpSpPr>
        <p:grpSpPr>
          <a:xfrm>
            <a:off x="3703561" y="1051200"/>
            <a:ext cx="3739793" cy="544513"/>
            <a:chOff x="2958323" y="1051200"/>
            <a:chExt cx="3064602" cy="544513"/>
          </a:xfrm>
          <a:solidFill>
            <a:schemeClr val="accent1">
              <a:lumMod val="75000"/>
            </a:schemeClr>
          </a:solidFill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2958323" y="1051200"/>
              <a:ext cx="3064602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55" name="Gráfico 54" descr="Avião com preenchimento sólido">
              <a:extLst>
                <a:ext uri="{FF2B5EF4-FFF2-40B4-BE49-F238E27FC236}">
                  <a16:creationId xmlns:a16="http://schemas.microsoft.com/office/drawing/2014/main" id="{1F69BE79-6904-4BA3-947D-BA8820F37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37667" y="1085558"/>
              <a:ext cx="472767" cy="472767"/>
            </a:xfrm>
            <a:prstGeom prst="rect">
              <a:avLst/>
            </a:prstGeom>
          </p:spPr>
        </p:pic>
      </p:grpSp>
      <p:sp>
        <p:nvSpPr>
          <p:cNvPr id="59" name="Retângulo 1114">
            <a:extLst>
              <a:ext uri="{FF2B5EF4-FFF2-40B4-BE49-F238E27FC236}">
                <a16:creationId xmlns:a16="http://schemas.microsoft.com/office/drawing/2014/main" id="{1628DFC9-0ECA-4AD7-AEF0-A08DC7078908}"/>
              </a:ext>
            </a:extLst>
          </p:cNvPr>
          <p:cNvSpPr/>
          <p:nvPr/>
        </p:nvSpPr>
        <p:spPr>
          <a:xfrm>
            <a:off x="3703564" y="2114453"/>
            <a:ext cx="3739793" cy="796729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Uma pista de pouso e decolagem 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três pistas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 taxi. Capacidade para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9 aeronaves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</a:t>
            </a:r>
          </a:p>
        </p:txBody>
      </p:sp>
      <p:sp>
        <p:nvSpPr>
          <p:cNvPr id="60" name="Retângulo 1114">
            <a:extLst>
              <a:ext uri="{FF2B5EF4-FFF2-40B4-BE49-F238E27FC236}">
                <a16:creationId xmlns:a16="http://schemas.microsoft.com/office/drawing/2014/main" id="{242779D7-D3B1-4AE0-9E62-14124B5C0F2B}"/>
              </a:ext>
            </a:extLst>
          </p:cNvPr>
          <p:cNvSpPr/>
          <p:nvPr/>
        </p:nvSpPr>
        <p:spPr>
          <a:xfrm>
            <a:off x="3703564" y="2948571"/>
            <a:ext cx="3739793" cy="1324545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Área de 5.500 m²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possui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pontes de embarque. TPS com capacidade anual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3,4 milhões de passageiros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e estacionamento com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140 vagas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 Área com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114 m²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para movimentar cargas. </a:t>
            </a:r>
          </a:p>
        </p:txBody>
      </p:sp>
      <p:sp>
        <p:nvSpPr>
          <p:cNvPr id="61" name="Retângulo 1114">
            <a:extLst>
              <a:ext uri="{FF2B5EF4-FFF2-40B4-BE49-F238E27FC236}">
                <a16:creationId xmlns:a16="http://schemas.microsoft.com/office/drawing/2014/main" id="{A694E9BA-4451-4B75-A4ED-70A9A8CB9A3C}"/>
              </a:ext>
            </a:extLst>
          </p:cNvPr>
          <p:cNvSpPr/>
          <p:nvPr/>
        </p:nvSpPr>
        <p:spPr>
          <a:xfrm>
            <a:off x="3703563" y="4310505"/>
            <a:ext cx="3739793" cy="105292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(i) NDB SGR 385 KHZ com coordenadas; (ii) Papi (L9) RWY 10 e (iii) Biruta Iluminada (WDI-L26).</a:t>
            </a:r>
          </a:p>
        </p:txBody>
      </p:sp>
      <p:sp>
        <p:nvSpPr>
          <p:cNvPr id="62" name="Retângulo 1114">
            <a:extLst>
              <a:ext uri="{FF2B5EF4-FFF2-40B4-BE49-F238E27FC236}">
                <a16:creationId xmlns:a16="http://schemas.microsoft.com/office/drawing/2014/main" id="{AC34F16D-F847-445E-9D02-D262B05C0E3B}"/>
              </a:ext>
            </a:extLst>
          </p:cNvPr>
          <p:cNvSpPr/>
          <p:nvPr/>
        </p:nvSpPr>
        <p:spPr>
          <a:xfrm>
            <a:off x="3703562" y="5409565"/>
            <a:ext cx="3739793" cy="1045999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existe terminal de aviação geral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no aeroporto. Não existe estacionamento de automóveis específico para usuários da aviação geral.</a:t>
            </a:r>
          </a:p>
        </p:txBody>
      </p:sp>
      <p:sp>
        <p:nvSpPr>
          <p:cNvPr id="71" name="Retângulo 1114">
            <a:extLst>
              <a:ext uri="{FF2B5EF4-FFF2-40B4-BE49-F238E27FC236}">
                <a16:creationId xmlns:a16="http://schemas.microsoft.com/office/drawing/2014/main" id="{5B1DFBDB-3CE3-4B44-8841-6073F4B6AA4C}"/>
              </a:ext>
            </a:extLst>
          </p:cNvPr>
          <p:cNvSpPr/>
          <p:nvPr/>
        </p:nvSpPr>
        <p:spPr>
          <a:xfrm>
            <a:off x="7691677" y="2114454"/>
            <a:ext cx="4179600" cy="796728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Uma pista de pouso e decolagem 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doze pistas de taxi.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Capacidade para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18 aeronaves.</a:t>
            </a:r>
          </a:p>
        </p:txBody>
      </p:sp>
      <p:sp>
        <p:nvSpPr>
          <p:cNvPr id="72" name="Retângulo 1114">
            <a:extLst>
              <a:ext uri="{FF2B5EF4-FFF2-40B4-BE49-F238E27FC236}">
                <a16:creationId xmlns:a16="http://schemas.microsoft.com/office/drawing/2014/main" id="{EF98345B-6233-435A-A4CE-5238206DF513}"/>
              </a:ext>
            </a:extLst>
          </p:cNvPr>
          <p:cNvSpPr/>
          <p:nvPr/>
        </p:nvSpPr>
        <p:spPr>
          <a:xfrm>
            <a:off x="7691677" y="2948571"/>
            <a:ext cx="4179599" cy="1318851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Área de 48.290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com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dez pontes de embarque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 TPS com capacidade anual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8 milhões de passageiros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e estacionamento com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1.362 vagas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 Área com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300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para movimentar cargas. </a:t>
            </a:r>
          </a:p>
        </p:txBody>
      </p:sp>
      <p:sp>
        <p:nvSpPr>
          <p:cNvPr id="73" name="Retângulo 1114">
            <a:extLst>
              <a:ext uri="{FF2B5EF4-FFF2-40B4-BE49-F238E27FC236}">
                <a16:creationId xmlns:a16="http://schemas.microsoft.com/office/drawing/2014/main" id="{51323754-CFF3-48E8-AF4D-DF4BDCB79914}"/>
              </a:ext>
            </a:extLst>
          </p:cNvPr>
          <p:cNvSpPr/>
          <p:nvPr/>
        </p:nvSpPr>
        <p:spPr>
          <a:xfrm>
            <a:off x="7691677" y="4304810"/>
            <a:ext cx="4179600" cy="1058615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(i) Sistema ILS e Sítio meteorológico; (ii) Indicador de direção de vento e PAPIs e (iii) Luzes de borda da PPD e Luzes nas laterais das pistas de táxi.</a:t>
            </a:r>
          </a:p>
        </p:txBody>
      </p:sp>
      <p:sp>
        <p:nvSpPr>
          <p:cNvPr id="75" name="Retângulo 1114">
            <a:extLst>
              <a:ext uri="{FF2B5EF4-FFF2-40B4-BE49-F238E27FC236}">
                <a16:creationId xmlns:a16="http://schemas.microsoft.com/office/drawing/2014/main" id="{823A10D9-C4C8-4475-BD4A-765C8E389BD3}"/>
              </a:ext>
            </a:extLst>
          </p:cNvPr>
          <p:cNvSpPr/>
          <p:nvPr/>
        </p:nvSpPr>
        <p:spPr>
          <a:xfrm>
            <a:off x="7691676" y="5403871"/>
            <a:ext cx="4200392" cy="1051693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Disponibilização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14.800 m²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para construção de hangares. Construção do pátio de aeronaves em uma 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10.800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 Construção de pista de táxi em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8.897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</a:t>
            </a:r>
          </a:p>
        </p:txBody>
      </p:sp>
      <p:grpSp>
        <p:nvGrpSpPr>
          <p:cNvPr id="58" name="Agrupar 57">
            <a:extLst>
              <a:ext uri="{FF2B5EF4-FFF2-40B4-BE49-F238E27FC236}">
                <a16:creationId xmlns:a16="http://schemas.microsoft.com/office/drawing/2014/main" id="{FE9CF013-E8CD-3493-C44A-1C6514816E09}"/>
              </a:ext>
            </a:extLst>
          </p:cNvPr>
          <p:cNvGrpSpPr/>
          <p:nvPr/>
        </p:nvGrpSpPr>
        <p:grpSpPr>
          <a:xfrm>
            <a:off x="7600862" y="1051200"/>
            <a:ext cx="4270414" cy="544513"/>
            <a:chOff x="3037667" y="1051200"/>
            <a:chExt cx="2985258" cy="544513"/>
          </a:xfrm>
          <a:solidFill>
            <a:schemeClr val="accent1">
              <a:lumMod val="75000"/>
            </a:schemeClr>
          </a:solidFill>
        </p:grpSpPr>
        <p:sp>
          <p:nvSpPr>
            <p:cNvPr id="63" name="Retângulo 1114">
              <a:extLst>
                <a:ext uri="{FF2B5EF4-FFF2-40B4-BE49-F238E27FC236}">
                  <a16:creationId xmlns:a16="http://schemas.microsoft.com/office/drawing/2014/main" id="{539CCF27-F204-0114-ECFB-1F71C1D6DDF1}"/>
                </a:ext>
              </a:extLst>
            </p:cNvPr>
            <p:cNvSpPr/>
            <p:nvPr/>
          </p:nvSpPr>
          <p:spPr>
            <a:xfrm>
              <a:off x="3104255" y="1051200"/>
              <a:ext cx="2918670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Aeroportuário</a:t>
              </a:r>
            </a:p>
          </p:txBody>
        </p:sp>
        <p:pic>
          <p:nvPicPr>
            <p:cNvPr id="68" name="Gráfico 67" descr="Avião com preenchimento sólido">
              <a:extLst>
                <a:ext uri="{FF2B5EF4-FFF2-40B4-BE49-F238E27FC236}">
                  <a16:creationId xmlns:a16="http://schemas.microsoft.com/office/drawing/2014/main" id="{2C21D4CB-DF60-E0E7-2917-24C1635F3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37667" y="1085558"/>
              <a:ext cx="472767" cy="472767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4DD6C404-C639-4400-4A7D-CF8F2112BD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4C23D4F6-C329-B76B-7C4E-977ADA304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" y="136525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3" name="Imagem 12" descr="Texto&#10;&#10;Descrição gerada automaticamente com confiança baixa">
            <a:extLst>
              <a:ext uri="{FF2B5EF4-FFF2-40B4-BE49-F238E27FC236}">
                <a16:creationId xmlns:a16="http://schemas.microsoft.com/office/drawing/2014/main" id="{CBE3CD53-5D83-AE66-FB37-94D07C1CAC0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18" name="Google Shape;498;p17">
            <a:extLst>
              <a:ext uri="{FF2B5EF4-FFF2-40B4-BE49-F238E27FC236}">
                <a16:creationId xmlns:a16="http://schemas.microsoft.com/office/drawing/2014/main" id="{D53B37CB-92E8-48C2-11C6-2C5F564F9A19}"/>
              </a:ext>
            </a:extLst>
          </p:cNvPr>
          <p:cNvSpPr/>
          <p:nvPr/>
        </p:nvSpPr>
        <p:spPr>
          <a:xfrm>
            <a:off x="306487" y="3391884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2</a:t>
            </a:r>
            <a:endParaRPr lang="pt-BR" sz="1400" b="1" i="0" u="none" strike="noStrike" cap="none" dirty="0">
              <a:solidFill>
                <a:schemeClr val="lt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</p:txBody>
      </p:sp>
      <p:sp>
        <p:nvSpPr>
          <p:cNvPr id="19" name="Google Shape;498;p17">
            <a:extLst>
              <a:ext uri="{FF2B5EF4-FFF2-40B4-BE49-F238E27FC236}">
                <a16:creationId xmlns:a16="http://schemas.microsoft.com/office/drawing/2014/main" id="{15B2575C-91F3-972F-E009-7BF77CD56E43}"/>
              </a:ext>
            </a:extLst>
          </p:cNvPr>
          <p:cNvSpPr/>
          <p:nvPr/>
        </p:nvSpPr>
        <p:spPr>
          <a:xfrm>
            <a:off x="306487" y="4577370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3</a:t>
            </a:r>
            <a:endParaRPr lang="pt-BR" sz="1400" b="1" i="0" u="none" strike="noStrike" cap="none" dirty="0">
              <a:solidFill>
                <a:schemeClr val="lt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</p:txBody>
      </p:sp>
      <p:sp>
        <p:nvSpPr>
          <p:cNvPr id="20" name="Google Shape;498;p17">
            <a:extLst>
              <a:ext uri="{FF2B5EF4-FFF2-40B4-BE49-F238E27FC236}">
                <a16:creationId xmlns:a16="http://schemas.microsoft.com/office/drawing/2014/main" id="{AC1B7542-1923-BEC2-15FF-F1269C737F01}"/>
              </a:ext>
            </a:extLst>
          </p:cNvPr>
          <p:cNvSpPr/>
          <p:nvPr/>
        </p:nvSpPr>
        <p:spPr>
          <a:xfrm>
            <a:off x="306485" y="5655521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4</a:t>
            </a:r>
            <a:endParaRPr lang="pt-BR" sz="1400" b="1" i="0" u="none" strike="noStrike" cap="none" dirty="0">
              <a:solidFill>
                <a:schemeClr val="lt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569262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588246"/>
            <a:ext cx="11855252" cy="5194870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BDC1666-E4A0-4231-8FA6-F58D07C40021}"/>
              </a:ext>
            </a:extLst>
          </p:cNvPr>
          <p:cNvGrpSpPr/>
          <p:nvPr/>
        </p:nvGrpSpPr>
        <p:grpSpPr>
          <a:xfrm>
            <a:off x="285693" y="1793791"/>
            <a:ext cx="3232693" cy="821211"/>
            <a:chOff x="124669" y="1858114"/>
            <a:chExt cx="2614175" cy="797079"/>
          </a:xfrm>
        </p:grpSpPr>
        <p:sp>
          <p:nvSpPr>
            <p:cNvPr id="78" name="Google Shape;498;p17">
              <a:extLst>
                <a:ext uri="{FF2B5EF4-FFF2-40B4-BE49-F238E27FC236}">
                  <a16:creationId xmlns:a16="http://schemas.microsoft.com/office/drawing/2014/main" id="{5BC1EE11-132F-4598-93BE-B922883D3269}"/>
                </a:ext>
              </a:extLst>
            </p:cNvPr>
            <p:cNvSpPr/>
            <p:nvPr/>
          </p:nvSpPr>
          <p:spPr>
            <a:xfrm>
              <a:off x="124669" y="2039236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432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8000" tIns="18000" rIns="18000" bIns="18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pt-BR" sz="1400" b="1" dirty="0">
                  <a:solidFill>
                    <a:schemeClr val="lt1"/>
                  </a:solidFill>
                  <a:latin typeface="Calibri Light" panose="020F0302020204030204" pitchFamily="34" charset="0"/>
                  <a:ea typeface="Calibri"/>
                  <a:cs typeface="Calibri Light" panose="020F0302020204030204" pitchFamily="34" charset="0"/>
                  <a:sym typeface="Calibri"/>
                </a:rPr>
                <a:t>5</a:t>
              </a:r>
              <a:endParaRPr lang="pt-BR" sz="1400" b="1" i="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endParaRPr>
            </a:p>
          </p:txBody>
        </p:sp>
        <p:sp>
          <p:nvSpPr>
            <p:cNvPr id="79" name="Retângulo 1114">
              <a:extLst>
                <a:ext uri="{FF2B5EF4-FFF2-40B4-BE49-F238E27FC236}">
                  <a16:creationId xmlns:a16="http://schemas.microsoft.com/office/drawing/2014/main" id="{C753FA8B-2AF1-4922-ACD7-A5987F388229}"/>
                </a:ext>
              </a:extLst>
            </p:cNvPr>
            <p:cNvSpPr/>
            <p:nvPr/>
          </p:nvSpPr>
          <p:spPr>
            <a:xfrm>
              <a:off x="686844" y="1858114"/>
              <a:ext cx="2052000" cy="797079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rgbClr val="BDB6B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Administração e Manutenção</a:t>
              </a:r>
            </a:p>
          </p:txBody>
        </p:sp>
      </p:grpSp>
      <p:sp>
        <p:nvSpPr>
          <p:cNvPr id="111" name="Retângulo 1114">
            <a:extLst>
              <a:ext uri="{FF2B5EF4-FFF2-40B4-BE49-F238E27FC236}">
                <a16:creationId xmlns:a16="http://schemas.microsoft.com/office/drawing/2014/main" id="{D7AD76D9-6F0B-43FB-8F72-23F500D5B39B}"/>
              </a:ext>
            </a:extLst>
          </p:cNvPr>
          <p:cNvSpPr/>
          <p:nvPr/>
        </p:nvSpPr>
        <p:spPr>
          <a:xfrm>
            <a:off x="980876" y="2699926"/>
            <a:ext cx="2537507" cy="821212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operações</a:t>
            </a:r>
          </a:p>
        </p:txBody>
      </p:sp>
      <p:sp>
        <p:nvSpPr>
          <p:cNvPr id="159" name="Retângulo 1114">
            <a:extLst>
              <a:ext uri="{FF2B5EF4-FFF2-40B4-BE49-F238E27FC236}">
                <a16:creationId xmlns:a16="http://schemas.microsoft.com/office/drawing/2014/main" id="{0CADDBF6-5989-4386-9D38-880C3F691223}"/>
              </a:ext>
            </a:extLst>
          </p:cNvPr>
          <p:cNvSpPr/>
          <p:nvPr/>
        </p:nvSpPr>
        <p:spPr>
          <a:xfrm>
            <a:off x="980875" y="3646668"/>
            <a:ext cx="2537507" cy="100557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às companhias aéreas</a:t>
            </a:r>
          </a:p>
        </p:txBody>
      </p:sp>
      <p:sp>
        <p:nvSpPr>
          <p:cNvPr id="162" name="Retângulo 1114">
            <a:extLst>
              <a:ext uri="{FF2B5EF4-FFF2-40B4-BE49-F238E27FC236}">
                <a16:creationId xmlns:a16="http://schemas.microsoft.com/office/drawing/2014/main" id="{9E452D6E-FE0C-4265-9FE7-658F5C41E30F}"/>
              </a:ext>
            </a:extLst>
          </p:cNvPr>
          <p:cNvSpPr/>
          <p:nvPr/>
        </p:nvSpPr>
        <p:spPr>
          <a:xfrm>
            <a:off x="980875" y="4802668"/>
            <a:ext cx="2515850" cy="830795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Apoio industrial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28E4E5FB-9866-464F-9169-A5E76B81FB33}"/>
              </a:ext>
            </a:extLst>
          </p:cNvPr>
          <p:cNvGrpSpPr/>
          <p:nvPr/>
        </p:nvGrpSpPr>
        <p:grpSpPr>
          <a:xfrm>
            <a:off x="3703562" y="947730"/>
            <a:ext cx="3739793" cy="544513"/>
            <a:chOff x="2958323" y="1051200"/>
            <a:chExt cx="3064602" cy="544513"/>
          </a:xfrm>
          <a:solidFill>
            <a:schemeClr val="accent1">
              <a:lumMod val="75000"/>
            </a:schemeClr>
          </a:solidFill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2958323" y="1051200"/>
              <a:ext cx="3064602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55" name="Gráfico 54" descr="Avião com preenchimento sólido">
              <a:extLst>
                <a:ext uri="{FF2B5EF4-FFF2-40B4-BE49-F238E27FC236}">
                  <a16:creationId xmlns:a16="http://schemas.microsoft.com/office/drawing/2014/main" id="{1F69BE79-6904-4BA3-947D-BA8820F37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37667" y="1085558"/>
              <a:ext cx="472767" cy="472767"/>
            </a:xfrm>
            <a:prstGeom prst="rect">
              <a:avLst/>
            </a:prstGeom>
          </p:spPr>
        </p:pic>
      </p:grpSp>
      <p:sp>
        <p:nvSpPr>
          <p:cNvPr id="59" name="Retângulo 1114">
            <a:extLst>
              <a:ext uri="{FF2B5EF4-FFF2-40B4-BE49-F238E27FC236}">
                <a16:creationId xmlns:a16="http://schemas.microsoft.com/office/drawing/2014/main" id="{1628DFC9-0ECA-4AD7-AEF0-A08DC7078908}"/>
              </a:ext>
            </a:extLst>
          </p:cNvPr>
          <p:cNvSpPr/>
          <p:nvPr/>
        </p:nvSpPr>
        <p:spPr>
          <a:xfrm>
            <a:off x="3682772" y="1793293"/>
            <a:ext cx="3739793" cy="821709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 área da administração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está adequada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para o aeroporto. A área de manutenção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comporta adequadamente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o movimento.</a:t>
            </a:r>
          </a:p>
        </p:txBody>
      </p:sp>
      <p:sp>
        <p:nvSpPr>
          <p:cNvPr id="60" name="Retângulo 1114">
            <a:extLst>
              <a:ext uri="{FF2B5EF4-FFF2-40B4-BE49-F238E27FC236}">
                <a16:creationId xmlns:a16="http://schemas.microsoft.com/office/drawing/2014/main" id="{242779D7-D3B1-4AE0-9E62-14124B5C0F2B}"/>
              </a:ext>
            </a:extLst>
          </p:cNvPr>
          <p:cNvSpPr/>
          <p:nvPr/>
        </p:nvSpPr>
        <p:spPr>
          <a:xfrm>
            <a:off x="3678152" y="2692570"/>
            <a:ext cx="3739793" cy="82964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Possui um pequeno Parque de Abastecimento de Aeronaves (PAA) e uma Seção Contra Incêndio - SCI.</a:t>
            </a:r>
          </a:p>
        </p:txBody>
      </p:sp>
      <p:sp>
        <p:nvSpPr>
          <p:cNvPr id="61" name="Retângulo 1114">
            <a:extLst>
              <a:ext uri="{FF2B5EF4-FFF2-40B4-BE49-F238E27FC236}">
                <a16:creationId xmlns:a16="http://schemas.microsoft.com/office/drawing/2014/main" id="{A694E9BA-4451-4B75-A4ED-70A9A8CB9A3C}"/>
              </a:ext>
            </a:extLst>
          </p:cNvPr>
          <p:cNvSpPr/>
          <p:nvPr/>
        </p:nvSpPr>
        <p:spPr>
          <a:xfrm>
            <a:off x="3678152" y="3618213"/>
            <a:ext cx="3739793" cy="1034025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existem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terminais de cargas domésticas. Não existem instalações de manutenção das empresas aéreas.  Não existem instalações de hangares de manutenção.</a:t>
            </a:r>
          </a:p>
        </p:txBody>
      </p:sp>
      <p:sp>
        <p:nvSpPr>
          <p:cNvPr id="62" name="Retângulo 1114">
            <a:extLst>
              <a:ext uri="{FF2B5EF4-FFF2-40B4-BE49-F238E27FC236}">
                <a16:creationId xmlns:a16="http://schemas.microsoft.com/office/drawing/2014/main" id="{AC34F16D-F847-445E-9D02-D262B05C0E3B}"/>
              </a:ext>
            </a:extLst>
          </p:cNvPr>
          <p:cNvSpPr/>
          <p:nvPr/>
        </p:nvSpPr>
        <p:spPr>
          <a:xfrm>
            <a:off x="3678152" y="4769096"/>
            <a:ext cx="3739793" cy="830795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existem instalações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 manuseio de cargas de correios no aeroporto. Não existem instalações de comissária no aeroporto.</a:t>
            </a:r>
          </a:p>
        </p:txBody>
      </p:sp>
      <p:sp>
        <p:nvSpPr>
          <p:cNvPr id="71" name="Retângulo 1114">
            <a:extLst>
              <a:ext uri="{FF2B5EF4-FFF2-40B4-BE49-F238E27FC236}">
                <a16:creationId xmlns:a16="http://schemas.microsoft.com/office/drawing/2014/main" id="{5B1DFBDB-3CE3-4B44-8841-6073F4B6AA4C}"/>
              </a:ext>
            </a:extLst>
          </p:cNvPr>
          <p:cNvSpPr/>
          <p:nvPr/>
        </p:nvSpPr>
        <p:spPr>
          <a:xfrm>
            <a:off x="7670885" y="1793294"/>
            <a:ext cx="4179600" cy="821708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Construção de instalações de administração do aeroporto em uma 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2.550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 Construção de  instalações de manutenção do aeroporto em uma 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5.100 m².</a:t>
            </a:r>
          </a:p>
        </p:txBody>
      </p:sp>
      <p:sp>
        <p:nvSpPr>
          <p:cNvPr id="72" name="Retângulo 1114">
            <a:extLst>
              <a:ext uri="{FF2B5EF4-FFF2-40B4-BE49-F238E27FC236}">
                <a16:creationId xmlns:a16="http://schemas.microsoft.com/office/drawing/2014/main" id="{EF98345B-6233-435A-A4CE-5238206DF513}"/>
              </a:ext>
            </a:extLst>
          </p:cNvPr>
          <p:cNvSpPr/>
          <p:nvPr/>
        </p:nvSpPr>
        <p:spPr>
          <a:xfrm>
            <a:off x="7670886" y="2689344"/>
            <a:ext cx="4179599" cy="821708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Construção de Seção de Combate à Incêndio em uma 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1.200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 Disponibilização de área reservada para construção de PAA em uma 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13.650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</a:t>
            </a:r>
          </a:p>
        </p:txBody>
      </p:sp>
      <p:sp>
        <p:nvSpPr>
          <p:cNvPr id="73" name="Retângulo 1114">
            <a:extLst>
              <a:ext uri="{FF2B5EF4-FFF2-40B4-BE49-F238E27FC236}">
                <a16:creationId xmlns:a16="http://schemas.microsoft.com/office/drawing/2014/main" id="{51323754-CFF3-48E8-AF4D-DF4BDCB79914}"/>
              </a:ext>
            </a:extLst>
          </p:cNvPr>
          <p:cNvSpPr/>
          <p:nvPr/>
        </p:nvSpPr>
        <p:spPr>
          <a:xfrm>
            <a:off x="7670885" y="3607055"/>
            <a:ext cx="4193836" cy="1045183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Disponibilização de área para as instalações de manutenção e carga das companhias aéreas em uma 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6.060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</a:t>
            </a:r>
          </a:p>
        </p:txBody>
      </p:sp>
      <p:sp>
        <p:nvSpPr>
          <p:cNvPr id="75" name="Retângulo 1114">
            <a:extLst>
              <a:ext uri="{FF2B5EF4-FFF2-40B4-BE49-F238E27FC236}">
                <a16:creationId xmlns:a16="http://schemas.microsoft.com/office/drawing/2014/main" id="{823A10D9-C4C8-4475-BD4A-765C8E389BD3}"/>
              </a:ext>
            </a:extLst>
          </p:cNvPr>
          <p:cNvSpPr/>
          <p:nvPr/>
        </p:nvSpPr>
        <p:spPr>
          <a:xfrm>
            <a:off x="7670885" y="4748241"/>
            <a:ext cx="4200392" cy="85165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Disponibilização de área para as instalações de serviços aeroportuários em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5.600 m²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.</a:t>
            </a:r>
          </a:p>
        </p:txBody>
      </p:sp>
      <p:grpSp>
        <p:nvGrpSpPr>
          <p:cNvPr id="58" name="Agrupar 57">
            <a:extLst>
              <a:ext uri="{FF2B5EF4-FFF2-40B4-BE49-F238E27FC236}">
                <a16:creationId xmlns:a16="http://schemas.microsoft.com/office/drawing/2014/main" id="{FE9CF013-E8CD-3493-C44A-1C6514816E09}"/>
              </a:ext>
            </a:extLst>
          </p:cNvPr>
          <p:cNvGrpSpPr/>
          <p:nvPr/>
        </p:nvGrpSpPr>
        <p:grpSpPr>
          <a:xfrm>
            <a:off x="7600863" y="947730"/>
            <a:ext cx="4270414" cy="544513"/>
            <a:chOff x="3037667" y="1051200"/>
            <a:chExt cx="2985258" cy="544513"/>
          </a:xfrm>
          <a:solidFill>
            <a:schemeClr val="accent1">
              <a:lumMod val="75000"/>
            </a:schemeClr>
          </a:solidFill>
        </p:grpSpPr>
        <p:sp>
          <p:nvSpPr>
            <p:cNvPr id="63" name="Retângulo 1114">
              <a:extLst>
                <a:ext uri="{FF2B5EF4-FFF2-40B4-BE49-F238E27FC236}">
                  <a16:creationId xmlns:a16="http://schemas.microsoft.com/office/drawing/2014/main" id="{539CCF27-F204-0114-ECFB-1F71C1D6DDF1}"/>
                </a:ext>
              </a:extLst>
            </p:cNvPr>
            <p:cNvSpPr/>
            <p:nvPr/>
          </p:nvSpPr>
          <p:spPr>
            <a:xfrm>
              <a:off x="3104255" y="1051200"/>
              <a:ext cx="2918670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Complexo Aeroportuário</a:t>
              </a:r>
            </a:p>
          </p:txBody>
        </p:sp>
        <p:pic>
          <p:nvPicPr>
            <p:cNvPr id="68" name="Gráfico 67" descr="Avião com preenchimento sólido">
              <a:extLst>
                <a:ext uri="{FF2B5EF4-FFF2-40B4-BE49-F238E27FC236}">
                  <a16:creationId xmlns:a16="http://schemas.microsoft.com/office/drawing/2014/main" id="{2C21D4CB-DF60-E0E7-2917-24C1635F3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037667" y="1085558"/>
              <a:ext cx="472767" cy="472767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4DD6C404-C639-4400-4A7D-CF8F2112BD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4C23D4F6-C329-B76B-7C4E-977ADA304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" y="136525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pic>
        <p:nvPicPr>
          <p:cNvPr id="13" name="Imagem 12" descr="Texto&#10;&#10;Descrição gerada automaticamente com confiança baixa">
            <a:extLst>
              <a:ext uri="{FF2B5EF4-FFF2-40B4-BE49-F238E27FC236}">
                <a16:creationId xmlns:a16="http://schemas.microsoft.com/office/drawing/2014/main" id="{CBE3CD53-5D83-AE66-FB37-94D07C1CAC0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18" name="Google Shape;498;p17">
            <a:extLst>
              <a:ext uri="{FF2B5EF4-FFF2-40B4-BE49-F238E27FC236}">
                <a16:creationId xmlns:a16="http://schemas.microsoft.com/office/drawing/2014/main" id="{D53B37CB-92E8-48C2-11C6-2C5F564F9A19}"/>
              </a:ext>
            </a:extLst>
          </p:cNvPr>
          <p:cNvSpPr/>
          <p:nvPr/>
        </p:nvSpPr>
        <p:spPr>
          <a:xfrm>
            <a:off x="285693" y="2902273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6</a:t>
            </a:r>
          </a:p>
        </p:txBody>
      </p:sp>
      <p:sp>
        <p:nvSpPr>
          <p:cNvPr id="19" name="Google Shape;498;p17">
            <a:extLst>
              <a:ext uri="{FF2B5EF4-FFF2-40B4-BE49-F238E27FC236}">
                <a16:creationId xmlns:a16="http://schemas.microsoft.com/office/drawing/2014/main" id="{15B2575C-91F3-972F-E009-7BF77CD56E43}"/>
              </a:ext>
            </a:extLst>
          </p:cNvPr>
          <p:cNvSpPr/>
          <p:nvPr/>
        </p:nvSpPr>
        <p:spPr>
          <a:xfrm>
            <a:off x="285693" y="3945579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7</a:t>
            </a:r>
          </a:p>
        </p:txBody>
      </p:sp>
      <p:sp>
        <p:nvSpPr>
          <p:cNvPr id="20" name="Google Shape;498;p17">
            <a:extLst>
              <a:ext uri="{FF2B5EF4-FFF2-40B4-BE49-F238E27FC236}">
                <a16:creationId xmlns:a16="http://schemas.microsoft.com/office/drawing/2014/main" id="{AC1B7542-1923-BEC2-15FF-F1269C737F01}"/>
              </a:ext>
            </a:extLst>
          </p:cNvPr>
          <p:cNvSpPr/>
          <p:nvPr/>
        </p:nvSpPr>
        <p:spPr>
          <a:xfrm>
            <a:off x="311432" y="4988885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8</a:t>
            </a:r>
          </a:p>
        </p:txBody>
      </p:sp>
      <p:sp>
        <p:nvSpPr>
          <p:cNvPr id="2" name="Retângulo 1114">
            <a:extLst>
              <a:ext uri="{FF2B5EF4-FFF2-40B4-BE49-F238E27FC236}">
                <a16:creationId xmlns:a16="http://schemas.microsoft.com/office/drawing/2014/main" id="{1215F451-AE53-BE09-AAFF-73F5D2996B00}"/>
              </a:ext>
            </a:extLst>
          </p:cNvPr>
          <p:cNvSpPr/>
          <p:nvPr/>
        </p:nvSpPr>
        <p:spPr>
          <a:xfrm>
            <a:off x="956412" y="5749782"/>
            <a:ext cx="2515850" cy="830795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Infraestrutura Básica</a:t>
            </a:r>
          </a:p>
        </p:txBody>
      </p:sp>
      <p:sp>
        <p:nvSpPr>
          <p:cNvPr id="3" name="Retângulo 1114">
            <a:extLst>
              <a:ext uri="{FF2B5EF4-FFF2-40B4-BE49-F238E27FC236}">
                <a16:creationId xmlns:a16="http://schemas.microsoft.com/office/drawing/2014/main" id="{9B4C9122-EB88-AF26-55D2-83B4FF117F17}"/>
              </a:ext>
            </a:extLst>
          </p:cNvPr>
          <p:cNvSpPr/>
          <p:nvPr/>
        </p:nvSpPr>
        <p:spPr>
          <a:xfrm>
            <a:off x="3653689" y="5716210"/>
            <a:ext cx="3739793" cy="864367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 ETE tem capacidade de tratamento de 6 m³/dia.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Não existe um sistema integrado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de telecomunicações e não existe um sistema central de ar condicionado no TPS.</a:t>
            </a:r>
          </a:p>
        </p:txBody>
      </p:sp>
      <p:sp>
        <p:nvSpPr>
          <p:cNvPr id="5" name="Retângulo 1114">
            <a:extLst>
              <a:ext uri="{FF2B5EF4-FFF2-40B4-BE49-F238E27FC236}">
                <a16:creationId xmlns:a16="http://schemas.microsoft.com/office/drawing/2014/main" id="{730E37B2-4793-835B-FEAB-BCE90D041E25}"/>
              </a:ext>
            </a:extLst>
          </p:cNvPr>
          <p:cNvSpPr/>
          <p:nvPr/>
        </p:nvSpPr>
        <p:spPr>
          <a:xfrm>
            <a:off x="7646422" y="5695355"/>
            <a:ext cx="4200392" cy="85165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333F50"/>
              </a:buClr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Área de </a:t>
            </a:r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1.050 m²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para as subestações de energia. ETE com uma capacidade de 10,9 L/S. Implantação de uma central de resíduos sólidos. Instalação de sistemas de TI e de AC.</a:t>
            </a:r>
          </a:p>
        </p:txBody>
      </p:sp>
      <p:sp>
        <p:nvSpPr>
          <p:cNvPr id="6" name="Google Shape;498;p17">
            <a:extLst>
              <a:ext uri="{FF2B5EF4-FFF2-40B4-BE49-F238E27FC236}">
                <a16:creationId xmlns:a16="http://schemas.microsoft.com/office/drawing/2014/main" id="{C959AC41-F4C9-11A4-14C6-20803CC42864}"/>
              </a:ext>
            </a:extLst>
          </p:cNvPr>
          <p:cNvSpPr/>
          <p:nvPr/>
        </p:nvSpPr>
        <p:spPr>
          <a:xfrm>
            <a:off x="286969" y="5935999"/>
            <a:ext cx="578730" cy="467501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432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dirty="0">
                <a:solidFill>
                  <a:schemeClr val="lt1"/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9</a:t>
            </a:r>
            <a:endParaRPr lang="pt-BR" sz="1400" b="1" i="0" u="none" strike="noStrike" cap="none" dirty="0">
              <a:solidFill>
                <a:schemeClr val="lt1"/>
              </a:solidFill>
              <a:latin typeface="Calibri Light" panose="020F0302020204030204" pitchFamily="34" charset="0"/>
              <a:ea typeface="Calibri"/>
              <a:cs typeface="Calibri Light" panose="020F030202020403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7133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78172D2-5291-4292-B41C-083265D53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189508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Garantia Pública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686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2D493E8E-32D1-4257-9A18-230C4B5C9FD2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18" name="Retângulo 1114">
              <a:extLst>
                <a:ext uri="{FF2B5EF4-FFF2-40B4-BE49-F238E27FC236}">
                  <a16:creationId xmlns:a16="http://schemas.microsoft.com/office/drawing/2014/main" id="{AE70F189-8048-48B2-BA12-8541B7B9065F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Demanda</a:t>
              </a:r>
            </a:p>
          </p:txBody>
        </p:sp>
        <p:pic>
          <p:nvPicPr>
            <p:cNvPr id="19" name="Gráfico 18" descr="Grupo de pessoas com preenchimento sólido">
              <a:extLst>
                <a:ext uri="{FF2B5EF4-FFF2-40B4-BE49-F238E27FC236}">
                  <a16:creationId xmlns:a16="http://schemas.microsoft.com/office/drawing/2014/main" id="{F5270FED-2D26-4591-8520-75A83D812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1D4C0D46-3169-4F55-9EFB-E1924D922724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</p:grpSpPr>
        <p:sp>
          <p:nvSpPr>
            <p:cNvPr id="21" name="Retângulo 1114">
              <a:extLst>
                <a:ext uri="{FF2B5EF4-FFF2-40B4-BE49-F238E27FC236}">
                  <a16:creationId xmlns:a16="http://schemas.microsoft.com/office/drawing/2014/main" id="{2EA65B6E-E580-46EE-B7D6-2D91A4902487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2" name="Gráfico 21" descr="Trator com preenchimento sólido">
              <a:extLst>
                <a:ext uri="{FF2B5EF4-FFF2-40B4-BE49-F238E27FC236}">
                  <a16:creationId xmlns:a16="http://schemas.microsoft.com/office/drawing/2014/main" id="{91643641-8086-4301-A72C-8BC834816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B44AC13E-886F-4BC5-8927-994B8CE387C4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24" name="Retângulo 1114">
              <a:extLst>
                <a:ext uri="{FF2B5EF4-FFF2-40B4-BE49-F238E27FC236}">
                  <a16:creationId xmlns:a16="http://schemas.microsoft.com/office/drawing/2014/main" id="{DA04E709-A8DB-4146-BC2D-2398C1F1B3DB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25" name="Gráfico 24" descr="Engrenagem única com preenchimento sólido">
              <a:extLst>
                <a:ext uri="{FF2B5EF4-FFF2-40B4-BE49-F238E27FC236}">
                  <a16:creationId xmlns:a16="http://schemas.microsoft.com/office/drawing/2014/main" id="{778E920B-038E-4397-AAC9-A52C83CB79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pic>
        <p:nvPicPr>
          <p:cNvPr id="5" name="Picture 35">
            <a:extLst>
              <a:ext uri="{FF2B5EF4-FFF2-40B4-BE49-F238E27FC236}">
                <a16:creationId xmlns:a16="http://schemas.microsoft.com/office/drawing/2014/main" id="{283CBE2F-1363-5EC9-A66F-307A769872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C1DC4F39-086C-F971-8FD3-F1A029EB62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25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E418D658-4FC2-4F00-8514-27F9A546B2DA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5" name="Gráfico 4" descr="Grupo de pessoas com preenchimento sólido">
              <a:extLst>
                <a:ext uri="{FF2B5EF4-FFF2-40B4-BE49-F238E27FC236}">
                  <a16:creationId xmlns:a16="http://schemas.microsoft.com/office/drawing/2014/main" id="{B00FEE46-BB0C-4056-9DB3-DEA093C92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" name="Agrupar 1">
            <a:extLst>
              <a:ext uri="{FF2B5EF4-FFF2-40B4-BE49-F238E27FC236}">
                <a16:creationId xmlns:a16="http://schemas.microsoft.com/office/drawing/2014/main" id="{B51143C7-8397-4564-8065-8168EE86586F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9" name="Gráfico 8" descr="Trator com preenchimento sólido">
              <a:extLst>
                <a:ext uri="{FF2B5EF4-FFF2-40B4-BE49-F238E27FC236}">
                  <a16:creationId xmlns:a16="http://schemas.microsoft.com/office/drawing/2014/main" id="{D2241AF6-AF70-4E6E-998D-A2CC7CDD9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429995BE-93E6-4AA6-9533-571DF6F6816B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763ED48-9051-4D55-BA15-BD9C36920DE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15" name="Gráfico 14" descr="Engrenagem única com preenchimento sólido">
              <a:extLst>
                <a:ext uri="{FF2B5EF4-FFF2-40B4-BE49-F238E27FC236}">
                  <a16:creationId xmlns:a16="http://schemas.microsoft.com/office/drawing/2014/main" id="{37C8D3BE-4B4B-42E6-85ED-781DA9FC3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grpSp>
        <p:nvGrpSpPr>
          <p:cNvPr id="22" name="Agrupar 21">
            <a:extLst>
              <a:ext uri="{FF2B5EF4-FFF2-40B4-BE49-F238E27FC236}">
                <a16:creationId xmlns:a16="http://schemas.microsoft.com/office/drawing/2014/main" id="{9CE73312-1433-4DD1-894A-4CEC3A87A3D9}"/>
              </a:ext>
            </a:extLst>
          </p:cNvPr>
          <p:cNvGrpSpPr/>
          <p:nvPr/>
        </p:nvGrpSpPr>
        <p:grpSpPr>
          <a:xfrm>
            <a:off x="4725444" y="1898554"/>
            <a:ext cx="2291805" cy="553514"/>
            <a:chOff x="6163193" y="1856110"/>
            <a:chExt cx="1900800" cy="432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A55FBD2B-9518-474C-AFF3-5787B97127B7}"/>
                </a:ext>
              </a:extLst>
            </p:cNvPr>
            <p:cNvSpPr/>
            <p:nvPr/>
          </p:nvSpPr>
          <p:spPr>
            <a:xfrm>
              <a:off x="6163193" y="1856110"/>
              <a:ext cx="1900800" cy="432000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Projeção da </a:t>
              </a:r>
            </a:p>
            <a:p>
              <a:pPr algn="ctr"/>
              <a:r>
                <a:rPr lang="pt-BR" sz="14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12" name="Gráfico 11" descr="Gráfico de barras com preenchimento sólido">
              <a:extLst>
                <a:ext uri="{FF2B5EF4-FFF2-40B4-BE49-F238E27FC236}">
                  <a16:creationId xmlns:a16="http://schemas.microsoft.com/office/drawing/2014/main" id="{1D66CE99-7CB9-4860-957C-2E4A79F92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87545" y="1897425"/>
              <a:ext cx="349370" cy="349370"/>
            </a:xfrm>
            <a:prstGeom prst="rect">
              <a:avLst/>
            </a:prstGeom>
          </p:spPr>
        </p:pic>
      </p:grp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4FCFF33E-B156-D2A4-D526-227EEDF0D8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804614"/>
              </p:ext>
            </p:extLst>
          </p:nvPr>
        </p:nvGraphicFramePr>
        <p:xfrm>
          <a:off x="324456" y="2452068"/>
          <a:ext cx="9258613" cy="4087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6" name="CaixaDeTexto 15">
            <a:extLst>
              <a:ext uri="{FF2B5EF4-FFF2-40B4-BE49-F238E27FC236}">
                <a16:creationId xmlns:a16="http://schemas.microsoft.com/office/drawing/2014/main" id="{328F4F26-DA7C-62C9-E72A-5B40BBA273D4}"/>
              </a:ext>
            </a:extLst>
          </p:cNvPr>
          <p:cNvSpPr txBox="1"/>
          <p:nvPr/>
        </p:nvSpPr>
        <p:spPr>
          <a:xfrm>
            <a:off x="10262252" y="3797190"/>
            <a:ext cx="1546626" cy="128574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anchor="t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Média anual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5,4 milhões de passageiros.</a:t>
            </a:r>
          </a:p>
        </p:txBody>
      </p:sp>
      <p:pic>
        <p:nvPicPr>
          <p:cNvPr id="21" name="Picture 35">
            <a:extLst>
              <a:ext uri="{FF2B5EF4-FFF2-40B4-BE49-F238E27FC236}">
                <a16:creationId xmlns:a16="http://schemas.microsoft.com/office/drawing/2014/main" id="{91C62A49-56C6-2F83-3841-ACC853E380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3" name="Imagem 2" descr="Texto&#10;&#10;Descrição gerada automaticamente com confiança baixa">
            <a:extLst>
              <a:ext uri="{FF2B5EF4-FFF2-40B4-BE49-F238E27FC236}">
                <a16:creationId xmlns:a16="http://schemas.microsoft.com/office/drawing/2014/main" id="{9725B5EA-6354-E2BC-4F4D-241E60E1BAF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18E7E9AF-A147-4D54-9520-0DF6326A8111}"/>
              </a:ext>
            </a:extLst>
          </p:cNvPr>
          <p:cNvSpPr/>
          <p:nvPr/>
        </p:nvSpPr>
        <p:spPr>
          <a:xfrm rot="5400000">
            <a:off x="9394735" y="4276211"/>
            <a:ext cx="1000590" cy="438991"/>
          </a:xfrm>
          <a:prstGeom prst="triangle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87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74EF755-7053-474F-B22E-8AA03E947A52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22" name="Retângulo 1114">
              <a:extLst>
                <a:ext uri="{FF2B5EF4-FFF2-40B4-BE49-F238E27FC236}">
                  <a16:creationId xmlns:a16="http://schemas.microsoft.com/office/drawing/2014/main" id="{CBB93332-4895-42C2-9C77-FD48C3418C92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23" name="Gráfico 22" descr="Grupo de pessoas com preenchimento sólido">
              <a:extLst>
                <a:ext uri="{FF2B5EF4-FFF2-40B4-BE49-F238E27FC236}">
                  <a16:creationId xmlns:a16="http://schemas.microsoft.com/office/drawing/2014/main" id="{516E6282-A84A-4AA8-8B40-40AC0D12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D7175BAC-F6FD-453A-ACA4-6B83FAFE3548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  <a:solidFill>
            <a:schemeClr val="accent1">
              <a:lumMod val="75000"/>
            </a:schemeClr>
          </a:solidFill>
        </p:grpSpPr>
        <p:sp>
          <p:nvSpPr>
            <p:cNvPr id="25" name="Retângulo 1114">
              <a:extLst>
                <a:ext uri="{FF2B5EF4-FFF2-40B4-BE49-F238E27FC236}">
                  <a16:creationId xmlns:a16="http://schemas.microsoft.com/office/drawing/2014/main" id="{CD62DA24-F523-45FE-9806-E783DCE3EAE1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6" name="Gráfico 25" descr="Trator com preenchimento sólido">
              <a:extLst>
                <a:ext uri="{FF2B5EF4-FFF2-40B4-BE49-F238E27FC236}">
                  <a16:creationId xmlns:a16="http://schemas.microsoft.com/office/drawing/2014/main" id="{1591AA8E-CD87-4FAB-95CD-FDB5033F6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53BD3972-3ECF-48BD-B953-C66553322B96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45" name="Retângulo 1114">
              <a:extLst>
                <a:ext uri="{FF2B5EF4-FFF2-40B4-BE49-F238E27FC236}">
                  <a16:creationId xmlns:a16="http://schemas.microsoft.com/office/drawing/2014/main" id="{DD2EC0F0-9301-40EC-B723-BBD6660AB153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46" name="Gráfico 45" descr="Engrenagem única com preenchimento sólido">
              <a:extLst>
                <a:ext uri="{FF2B5EF4-FFF2-40B4-BE49-F238E27FC236}">
                  <a16:creationId xmlns:a16="http://schemas.microsoft.com/office/drawing/2014/main" id="{D5D67257-C93F-4509-9EE5-576D388D5E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sp>
        <p:nvSpPr>
          <p:cNvPr id="28" name="Retângulo 1114">
            <a:extLst>
              <a:ext uri="{FF2B5EF4-FFF2-40B4-BE49-F238E27FC236}">
                <a16:creationId xmlns:a16="http://schemas.microsoft.com/office/drawing/2014/main" id="{F8DBD715-FF81-207D-B0ED-89AC860BE6CB}"/>
              </a:ext>
            </a:extLst>
          </p:cNvPr>
          <p:cNvSpPr/>
          <p:nvPr/>
        </p:nvSpPr>
        <p:spPr>
          <a:xfrm>
            <a:off x="6225338" y="1850454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tx2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Reinvestimentos</a:t>
            </a:r>
          </a:p>
        </p:txBody>
      </p:sp>
      <p:pic>
        <p:nvPicPr>
          <p:cNvPr id="29" name="Gráfico 28" descr="Avião com preenchimento sólido">
            <a:extLst>
              <a:ext uri="{FF2B5EF4-FFF2-40B4-BE49-F238E27FC236}">
                <a16:creationId xmlns:a16="http://schemas.microsoft.com/office/drawing/2014/main" id="{7CD85ED5-42B4-D0AF-AA5E-67EF4F4CE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pic>
        <p:nvPicPr>
          <p:cNvPr id="33" name="Gráfico 32" descr="Aterrissagem com preenchimento sólido">
            <a:extLst>
              <a:ext uri="{FF2B5EF4-FFF2-40B4-BE49-F238E27FC236}">
                <a16:creationId xmlns:a16="http://schemas.microsoft.com/office/drawing/2014/main" id="{AD701D70-42F0-FA2F-021C-C578ECEB55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82258" y="1853024"/>
            <a:ext cx="474971" cy="474971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CAAE0578-6509-180C-620C-AC3A669977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6712061"/>
              </p:ext>
            </p:extLst>
          </p:nvPr>
        </p:nvGraphicFramePr>
        <p:xfrm>
          <a:off x="324000" y="3070455"/>
          <a:ext cx="9259200" cy="3540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1F58F772-C420-5B93-32D7-324CC878F06C}"/>
              </a:ext>
            </a:extLst>
          </p:cNvPr>
          <p:cNvSpPr txBox="1"/>
          <p:nvPr/>
        </p:nvSpPr>
        <p:spPr>
          <a:xfrm>
            <a:off x="9853013" y="3050861"/>
            <a:ext cx="1900800" cy="598114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Reforma do Aeroporto existente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0" name="Sinal de Adição 9">
            <a:extLst>
              <a:ext uri="{FF2B5EF4-FFF2-40B4-BE49-F238E27FC236}">
                <a16:creationId xmlns:a16="http://schemas.microsoft.com/office/drawing/2014/main" id="{6BC094C3-D867-C902-DDB2-FCF68D55099E}"/>
              </a:ext>
            </a:extLst>
          </p:cNvPr>
          <p:cNvSpPr/>
          <p:nvPr/>
        </p:nvSpPr>
        <p:spPr>
          <a:xfrm>
            <a:off x="10554730" y="3713087"/>
            <a:ext cx="482400" cy="483633"/>
          </a:xfrm>
          <a:prstGeom prst="mathPlu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3F389AA-846F-C074-A091-6319EA333015}"/>
              </a:ext>
            </a:extLst>
          </p:cNvPr>
          <p:cNvSpPr txBox="1"/>
          <p:nvPr/>
        </p:nvSpPr>
        <p:spPr>
          <a:xfrm>
            <a:off x="9853013" y="4261304"/>
            <a:ext cx="1900800" cy="803856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Construção do Complexo Aeroportuário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3" name="Seta: Pentágono 12">
            <a:extLst>
              <a:ext uri="{FF2B5EF4-FFF2-40B4-BE49-F238E27FC236}">
                <a16:creationId xmlns:a16="http://schemas.microsoft.com/office/drawing/2014/main" id="{36BB1010-AF46-DB5F-33A4-837745A236B1}"/>
              </a:ext>
            </a:extLst>
          </p:cNvPr>
          <p:cNvSpPr/>
          <p:nvPr/>
        </p:nvSpPr>
        <p:spPr>
          <a:xfrm rot="5400000">
            <a:off x="10577459" y="5314522"/>
            <a:ext cx="452233" cy="3208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DA62D0A-F12B-7EA5-7CCB-2D61FE6615B6}"/>
              </a:ext>
            </a:extLst>
          </p:cNvPr>
          <p:cNvSpPr txBox="1"/>
          <p:nvPr/>
        </p:nvSpPr>
        <p:spPr>
          <a:xfrm>
            <a:off x="9853013" y="5860594"/>
            <a:ext cx="1900800" cy="341016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R$ 923,83 milhões</a:t>
            </a:r>
            <a:endParaRPr lang="pt-BR" sz="16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4" name="Conector de Seta Reta 3">
            <a:extLst>
              <a:ext uri="{FF2B5EF4-FFF2-40B4-BE49-F238E27FC236}">
                <a16:creationId xmlns:a16="http://schemas.microsoft.com/office/drawing/2014/main" id="{8AB9CA33-7061-D4E3-9E55-DBF6FCD651D6}"/>
              </a:ext>
            </a:extLst>
          </p:cNvPr>
          <p:cNvCxnSpPr/>
          <p:nvPr/>
        </p:nvCxnSpPr>
        <p:spPr>
          <a:xfrm flipH="1">
            <a:off x="1981198" y="2078182"/>
            <a:ext cx="648000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8252AA3A-D7AD-4F5B-795A-B2D0F3ED9A24}"/>
              </a:ext>
            </a:extLst>
          </p:cNvPr>
          <p:cNvSpPr txBox="1"/>
          <p:nvPr/>
        </p:nvSpPr>
        <p:spPr>
          <a:xfrm>
            <a:off x="469836" y="1850400"/>
            <a:ext cx="1419755" cy="432000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2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 a aplicação do </a:t>
            </a:r>
          </a:p>
          <a:p>
            <a:pPr algn="ctr"/>
            <a:r>
              <a:rPr lang="pt-BR" sz="12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REIDI</a:t>
            </a:r>
            <a:endParaRPr lang="pt-BR" sz="12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Picture 35">
            <a:extLst>
              <a:ext uri="{FF2B5EF4-FFF2-40B4-BE49-F238E27FC236}">
                <a16:creationId xmlns:a16="http://schemas.microsoft.com/office/drawing/2014/main" id="{11F48ABE-6C5E-4947-95D3-96FE5B63EAB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2" name="Retângulo 1114">
            <a:extLst>
              <a:ext uri="{FF2B5EF4-FFF2-40B4-BE49-F238E27FC236}">
                <a16:creationId xmlns:a16="http://schemas.microsoft.com/office/drawing/2014/main" id="{55E1D081-734F-99F5-5B35-A5BF4B9938EA}"/>
              </a:ext>
            </a:extLst>
          </p:cNvPr>
          <p:cNvSpPr/>
          <p:nvPr/>
        </p:nvSpPr>
        <p:spPr>
          <a:xfrm>
            <a:off x="2726663" y="1848728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rgbClr val="333F50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bg1"/>
                </a:solidFill>
                <a:latin typeface="Calibri Light" panose="020F0302020204030204" pitchFamily="34" charset="0"/>
              </a:rPr>
              <a:t>Capex</a:t>
            </a:r>
          </a:p>
        </p:txBody>
      </p:sp>
      <p:pic>
        <p:nvPicPr>
          <p:cNvPr id="8" name="Gráfico 7" descr="Avião com preenchimento sólido">
            <a:extLst>
              <a:ext uri="{FF2B5EF4-FFF2-40B4-BE49-F238E27FC236}">
                <a16:creationId xmlns:a16="http://schemas.microsoft.com/office/drawing/2014/main" id="{DF2F4C0E-3B3E-288F-A079-DD6F6DD5027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93E6B56D-97BF-DE50-D6DB-5B8F9BCAD666}"/>
              </a:ext>
            </a:extLst>
          </p:cNvPr>
          <p:cNvCxnSpPr>
            <a:cxnSpLocks/>
          </p:cNvCxnSpPr>
          <p:nvPr/>
        </p:nvCxnSpPr>
        <p:spPr>
          <a:xfrm>
            <a:off x="4346663" y="2280728"/>
            <a:ext cx="0" cy="34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69799BC0-15FF-9277-29A7-F7870F9220A5}"/>
              </a:ext>
            </a:extLst>
          </p:cNvPr>
          <p:cNvCxnSpPr>
            <a:cxnSpLocks/>
          </p:cNvCxnSpPr>
          <p:nvPr/>
        </p:nvCxnSpPr>
        <p:spPr>
          <a:xfrm>
            <a:off x="2732448" y="2455511"/>
            <a:ext cx="32400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D6C8E8D2-8C05-A1A7-0241-FCBDF5C2EF60}"/>
              </a:ext>
            </a:extLst>
          </p:cNvPr>
          <p:cNvCxnSpPr>
            <a:cxnSpLocks/>
          </p:cNvCxnSpPr>
          <p:nvPr/>
        </p:nvCxnSpPr>
        <p:spPr>
          <a:xfrm>
            <a:off x="5963822" y="2451203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ângulo 1114">
            <a:extLst>
              <a:ext uri="{FF2B5EF4-FFF2-40B4-BE49-F238E27FC236}">
                <a16:creationId xmlns:a16="http://schemas.microsoft.com/office/drawing/2014/main" id="{DF51BBD1-857B-3F1F-66FB-0446E649B4EF}"/>
              </a:ext>
            </a:extLst>
          </p:cNvPr>
          <p:cNvSpPr/>
          <p:nvPr/>
        </p:nvSpPr>
        <p:spPr>
          <a:xfrm>
            <a:off x="2053087" y="2612174"/>
            <a:ext cx="1427824" cy="266297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bg1"/>
                </a:solidFill>
                <a:latin typeface="Calibri Light" panose="020F0302020204030204" pitchFamily="34" charset="0"/>
              </a:rPr>
              <a:t>Reforma + Construção</a:t>
            </a:r>
          </a:p>
        </p:txBody>
      </p:sp>
      <p:sp>
        <p:nvSpPr>
          <p:cNvPr id="19" name="Retângulo 1114">
            <a:extLst>
              <a:ext uri="{FF2B5EF4-FFF2-40B4-BE49-F238E27FC236}">
                <a16:creationId xmlns:a16="http://schemas.microsoft.com/office/drawing/2014/main" id="{BFD46443-6625-6198-3A55-9A96576BB4BC}"/>
              </a:ext>
            </a:extLst>
          </p:cNvPr>
          <p:cNvSpPr/>
          <p:nvPr/>
        </p:nvSpPr>
        <p:spPr>
          <a:xfrm>
            <a:off x="3653288" y="2613600"/>
            <a:ext cx="1429200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1ª Ampliação</a:t>
            </a:r>
          </a:p>
        </p:txBody>
      </p: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7515E96F-240E-AB46-82AA-6AD8400E335A}"/>
              </a:ext>
            </a:extLst>
          </p:cNvPr>
          <p:cNvCxnSpPr>
            <a:cxnSpLocks/>
          </p:cNvCxnSpPr>
          <p:nvPr/>
        </p:nvCxnSpPr>
        <p:spPr>
          <a:xfrm>
            <a:off x="2741074" y="2450174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tângulo 1114">
            <a:extLst>
              <a:ext uri="{FF2B5EF4-FFF2-40B4-BE49-F238E27FC236}">
                <a16:creationId xmlns:a16="http://schemas.microsoft.com/office/drawing/2014/main" id="{1B79B252-7059-CA64-0FC7-3DA79F8AF5CD}"/>
              </a:ext>
            </a:extLst>
          </p:cNvPr>
          <p:cNvSpPr/>
          <p:nvPr/>
        </p:nvSpPr>
        <p:spPr>
          <a:xfrm>
            <a:off x="5249222" y="2612174"/>
            <a:ext cx="1429200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2ª Ampliação</a:t>
            </a:r>
          </a:p>
        </p:txBody>
      </p:sp>
      <p:pic>
        <p:nvPicPr>
          <p:cNvPr id="27" name="Imagem 26" descr="Texto&#10;&#10;Descrição gerada automaticamente com confiança baixa">
            <a:extLst>
              <a:ext uri="{FF2B5EF4-FFF2-40B4-BE49-F238E27FC236}">
                <a16:creationId xmlns:a16="http://schemas.microsoft.com/office/drawing/2014/main" id="{5AE3960D-2046-9357-43AC-59CC8AAC50E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A3ADEAA5-2EF3-FBDD-369B-1C11A5DB0A78}"/>
              </a:ext>
            </a:extLst>
          </p:cNvPr>
          <p:cNvSpPr/>
          <p:nvPr/>
        </p:nvSpPr>
        <p:spPr>
          <a:xfrm>
            <a:off x="694944" y="3033879"/>
            <a:ext cx="1358143" cy="3540060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95371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74EF755-7053-474F-B22E-8AA03E947A52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22" name="Retângulo 1114">
              <a:extLst>
                <a:ext uri="{FF2B5EF4-FFF2-40B4-BE49-F238E27FC236}">
                  <a16:creationId xmlns:a16="http://schemas.microsoft.com/office/drawing/2014/main" id="{CBB93332-4895-42C2-9C77-FD48C3418C92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23" name="Gráfico 22" descr="Grupo de pessoas com preenchimento sólido">
              <a:extLst>
                <a:ext uri="{FF2B5EF4-FFF2-40B4-BE49-F238E27FC236}">
                  <a16:creationId xmlns:a16="http://schemas.microsoft.com/office/drawing/2014/main" id="{516E6282-A84A-4AA8-8B40-40AC0D12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D7175BAC-F6FD-453A-ACA4-6B83FAFE3548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  <a:solidFill>
            <a:schemeClr val="accent1">
              <a:lumMod val="75000"/>
            </a:schemeClr>
          </a:solidFill>
        </p:grpSpPr>
        <p:sp>
          <p:nvSpPr>
            <p:cNvPr id="25" name="Retângulo 1114">
              <a:extLst>
                <a:ext uri="{FF2B5EF4-FFF2-40B4-BE49-F238E27FC236}">
                  <a16:creationId xmlns:a16="http://schemas.microsoft.com/office/drawing/2014/main" id="{CD62DA24-F523-45FE-9806-E783DCE3EAE1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6" name="Gráfico 25" descr="Trator com preenchimento sólido">
              <a:extLst>
                <a:ext uri="{FF2B5EF4-FFF2-40B4-BE49-F238E27FC236}">
                  <a16:creationId xmlns:a16="http://schemas.microsoft.com/office/drawing/2014/main" id="{1591AA8E-CD87-4FAB-95CD-FDB5033F6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FBEFB1DB-AA58-410D-8910-FC088BB25473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34" name="Retângulo 1114">
              <a:extLst>
                <a:ext uri="{FF2B5EF4-FFF2-40B4-BE49-F238E27FC236}">
                  <a16:creationId xmlns:a16="http://schemas.microsoft.com/office/drawing/2014/main" id="{7B6F98CA-29E8-47D7-8C44-7362AD43C5CC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37" name="Gráfico 36" descr="Engrenagem única com preenchimento sólido">
              <a:extLst>
                <a:ext uri="{FF2B5EF4-FFF2-40B4-BE49-F238E27FC236}">
                  <a16:creationId xmlns:a16="http://schemas.microsoft.com/office/drawing/2014/main" id="{F2AE7779-3FED-4A74-9039-1B1995FD1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sp>
        <p:nvSpPr>
          <p:cNvPr id="14" name="Retângulo 1114">
            <a:extLst>
              <a:ext uri="{FF2B5EF4-FFF2-40B4-BE49-F238E27FC236}">
                <a16:creationId xmlns:a16="http://schemas.microsoft.com/office/drawing/2014/main" id="{4E4D8983-B6BB-434B-9988-B09BA5A3E27F}"/>
              </a:ext>
            </a:extLst>
          </p:cNvPr>
          <p:cNvSpPr/>
          <p:nvPr/>
        </p:nvSpPr>
        <p:spPr>
          <a:xfrm>
            <a:off x="6225338" y="1850454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Reinvestimentos</a:t>
            </a:r>
          </a:p>
        </p:txBody>
      </p:sp>
      <p:pic>
        <p:nvPicPr>
          <p:cNvPr id="15" name="Gráfico 14" descr="Avião com preenchimento sólido">
            <a:extLst>
              <a:ext uri="{FF2B5EF4-FFF2-40B4-BE49-F238E27FC236}">
                <a16:creationId xmlns:a16="http://schemas.microsoft.com/office/drawing/2014/main" id="{4A73C710-E447-4885-BD40-DF89CF9A2F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pic>
        <p:nvPicPr>
          <p:cNvPr id="16" name="Gráfico 15" descr="Aterrissagem com preenchimento sólido">
            <a:extLst>
              <a:ext uri="{FF2B5EF4-FFF2-40B4-BE49-F238E27FC236}">
                <a16:creationId xmlns:a16="http://schemas.microsoft.com/office/drawing/2014/main" id="{4481EFF3-003E-4DA5-843D-2714C6092C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82258" y="1853024"/>
            <a:ext cx="474971" cy="47497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7784D3F-D8E4-E550-2AFC-94A44D99F9E1}"/>
              </a:ext>
            </a:extLst>
          </p:cNvPr>
          <p:cNvSpPr txBox="1"/>
          <p:nvPr/>
        </p:nvSpPr>
        <p:spPr>
          <a:xfrm>
            <a:off x="9853013" y="3033879"/>
            <a:ext cx="1900800" cy="892496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1ª Ampliação do Complexo Aeroportuário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5" name="Seta: Pentágono 4">
            <a:extLst>
              <a:ext uri="{FF2B5EF4-FFF2-40B4-BE49-F238E27FC236}">
                <a16:creationId xmlns:a16="http://schemas.microsoft.com/office/drawing/2014/main" id="{955F945D-9653-DAB1-6F10-5C3DFF6F644B}"/>
              </a:ext>
            </a:extLst>
          </p:cNvPr>
          <p:cNvSpPr/>
          <p:nvPr/>
        </p:nvSpPr>
        <p:spPr>
          <a:xfrm rot="5400000">
            <a:off x="10571157" y="4164997"/>
            <a:ext cx="523832" cy="3208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85B09A3-E309-3EA2-F472-12006EE2D25C}"/>
              </a:ext>
            </a:extLst>
          </p:cNvPr>
          <p:cNvSpPr txBox="1"/>
          <p:nvPr/>
        </p:nvSpPr>
        <p:spPr>
          <a:xfrm>
            <a:off x="9853200" y="4676162"/>
            <a:ext cx="1900800" cy="351578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R$ 160,93 milhões</a:t>
            </a:r>
            <a:endParaRPr lang="pt-BR" sz="16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430151FB-999C-EBB9-1481-E956675BD4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686246"/>
              </p:ext>
            </p:extLst>
          </p:nvPr>
        </p:nvGraphicFramePr>
        <p:xfrm>
          <a:off x="324000" y="3070800"/>
          <a:ext cx="9259200" cy="35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12" name="Picture 35">
            <a:extLst>
              <a:ext uri="{FF2B5EF4-FFF2-40B4-BE49-F238E27FC236}">
                <a16:creationId xmlns:a16="http://schemas.microsoft.com/office/drawing/2014/main" id="{B1F3194A-79D4-5AF9-637F-84AA6E9CDE4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0" name="Retângulo 1114">
            <a:extLst>
              <a:ext uri="{FF2B5EF4-FFF2-40B4-BE49-F238E27FC236}">
                <a16:creationId xmlns:a16="http://schemas.microsoft.com/office/drawing/2014/main" id="{C1D4BE8D-46D7-E0BB-D9FE-48DEA68C5568}"/>
              </a:ext>
            </a:extLst>
          </p:cNvPr>
          <p:cNvSpPr/>
          <p:nvPr/>
        </p:nvSpPr>
        <p:spPr>
          <a:xfrm>
            <a:off x="2726663" y="1848728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rgbClr val="333F50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bg1"/>
                </a:solidFill>
                <a:latin typeface="Calibri Light" panose="020F0302020204030204" pitchFamily="34" charset="0"/>
              </a:rPr>
              <a:t>Capex</a:t>
            </a:r>
          </a:p>
        </p:txBody>
      </p:sp>
      <p:pic>
        <p:nvPicPr>
          <p:cNvPr id="31" name="Gráfico 30" descr="Avião com preenchimento sólido">
            <a:extLst>
              <a:ext uri="{FF2B5EF4-FFF2-40B4-BE49-F238E27FC236}">
                <a16:creationId xmlns:a16="http://schemas.microsoft.com/office/drawing/2014/main" id="{14D8ED44-7D0C-FCAB-D614-C5FE1AFC51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BBD22D72-D167-AD32-2991-086593E2C0DE}"/>
              </a:ext>
            </a:extLst>
          </p:cNvPr>
          <p:cNvCxnSpPr>
            <a:cxnSpLocks/>
          </p:cNvCxnSpPr>
          <p:nvPr/>
        </p:nvCxnSpPr>
        <p:spPr>
          <a:xfrm>
            <a:off x="4346663" y="2280728"/>
            <a:ext cx="0" cy="34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59D2AB63-CB4C-990F-4ABC-5389E4FAADD3}"/>
              </a:ext>
            </a:extLst>
          </p:cNvPr>
          <p:cNvCxnSpPr>
            <a:cxnSpLocks/>
          </p:cNvCxnSpPr>
          <p:nvPr/>
        </p:nvCxnSpPr>
        <p:spPr>
          <a:xfrm>
            <a:off x="2732448" y="2455511"/>
            <a:ext cx="32400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C341262F-537D-6EE3-66D7-C93080CFD751}"/>
              </a:ext>
            </a:extLst>
          </p:cNvPr>
          <p:cNvCxnSpPr>
            <a:cxnSpLocks/>
          </p:cNvCxnSpPr>
          <p:nvPr/>
        </p:nvCxnSpPr>
        <p:spPr>
          <a:xfrm>
            <a:off x="5963822" y="2451203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ângulo 1114">
            <a:extLst>
              <a:ext uri="{FF2B5EF4-FFF2-40B4-BE49-F238E27FC236}">
                <a16:creationId xmlns:a16="http://schemas.microsoft.com/office/drawing/2014/main" id="{EA53A15B-7C4B-B799-8218-956D4E844404}"/>
              </a:ext>
            </a:extLst>
          </p:cNvPr>
          <p:cNvSpPr/>
          <p:nvPr/>
        </p:nvSpPr>
        <p:spPr>
          <a:xfrm>
            <a:off x="2053087" y="2612174"/>
            <a:ext cx="1427824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Reforma + Construção</a:t>
            </a:r>
          </a:p>
        </p:txBody>
      </p: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0383ED4C-07FB-C666-11A1-C38873769EEE}"/>
              </a:ext>
            </a:extLst>
          </p:cNvPr>
          <p:cNvSpPr/>
          <p:nvPr/>
        </p:nvSpPr>
        <p:spPr>
          <a:xfrm>
            <a:off x="3653288" y="2613600"/>
            <a:ext cx="1429200" cy="266297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bg1"/>
                </a:solidFill>
                <a:latin typeface="Calibri Light" panose="020F0302020204030204" pitchFamily="34" charset="0"/>
              </a:rPr>
              <a:t>1ª Ampliação</a:t>
            </a: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A47DB962-89AD-3647-2555-9B97CE2AB562}"/>
              </a:ext>
            </a:extLst>
          </p:cNvPr>
          <p:cNvCxnSpPr>
            <a:cxnSpLocks/>
          </p:cNvCxnSpPr>
          <p:nvPr/>
        </p:nvCxnSpPr>
        <p:spPr>
          <a:xfrm>
            <a:off x="2741074" y="2450174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tângulo 1114">
            <a:extLst>
              <a:ext uri="{FF2B5EF4-FFF2-40B4-BE49-F238E27FC236}">
                <a16:creationId xmlns:a16="http://schemas.microsoft.com/office/drawing/2014/main" id="{83CE1EE5-D661-8CFE-4164-C584A85B6E36}"/>
              </a:ext>
            </a:extLst>
          </p:cNvPr>
          <p:cNvSpPr/>
          <p:nvPr/>
        </p:nvSpPr>
        <p:spPr>
          <a:xfrm>
            <a:off x="5249222" y="2612174"/>
            <a:ext cx="1429200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2ª Ampliação</a:t>
            </a:r>
          </a:p>
        </p:txBody>
      </p:sp>
      <p:cxnSp>
        <p:nvCxnSpPr>
          <p:cNvPr id="42" name="Conector de Seta Reta 41">
            <a:extLst>
              <a:ext uri="{FF2B5EF4-FFF2-40B4-BE49-F238E27FC236}">
                <a16:creationId xmlns:a16="http://schemas.microsoft.com/office/drawing/2014/main" id="{C5DC13A7-5741-FBD4-7530-2B41A2AFCC31}"/>
              </a:ext>
            </a:extLst>
          </p:cNvPr>
          <p:cNvCxnSpPr/>
          <p:nvPr/>
        </p:nvCxnSpPr>
        <p:spPr>
          <a:xfrm flipH="1">
            <a:off x="1981198" y="2078182"/>
            <a:ext cx="648000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232726DD-2B4F-EA20-BCFF-5644D456D2DD}"/>
              </a:ext>
            </a:extLst>
          </p:cNvPr>
          <p:cNvSpPr txBox="1"/>
          <p:nvPr/>
        </p:nvSpPr>
        <p:spPr>
          <a:xfrm>
            <a:off x="469836" y="1850400"/>
            <a:ext cx="1419755" cy="432000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2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 a aplicação do </a:t>
            </a:r>
          </a:p>
          <a:p>
            <a:pPr algn="ctr"/>
            <a:r>
              <a:rPr lang="pt-BR" sz="12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REIDI</a:t>
            </a:r>
            <a:endParaRPr lang="pt-BR" sz="12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Imagem 2" descr="Texto&#10;&#10;Descrição gerada automaticamente com confiança baixa">
            <a:extLst>
              <a:ext uri="{FF2B5EF4-FFF2-40B4-BE49-F238E27FC236}">
                <a16:creationId xmlns:a16="http://schemas.microsoft.com/office/drawing/2014/main" id="{950F7553-124C-1EBB-AC6D-E02BA9F8CEA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282B3BE4-D051-73D5-A0CD-93371084F465}"/>
              </a:ext>
            </a:extLst>
          </p:cNvPr>
          <p:cNvSpPr/>
          <p:nvPr/>
        </p:nvSpPr>
        <p:spPr>
          <a:xfrm>
            <a:off x="3831337" y="3033879"/>
            <a:ext cx="868679" cy="3540060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56877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74EF755-7053-474F-B22E-8AA03E947A52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22" name="Retângulo 1114">
              <a:extLst>
                <a:ext uri="{FF2B5EF4-FFF2-40B4-BE49-F238E27FC236}">
                  <a16:creationId xmlns:a16="http://schemas.microsoft.com/office/drawing/2014/main" id="{CBB93332-4895-42C2-9C77-FD48C3418C92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23" name="Gráfico 22" descr="Grupo de pessoas com preenchimento sólido">
              <a:extLst>
                <a:ext uri="{FF2B5EF4-FFF2-40B4-BE49-F238E27FC236}">
                  <a16:creationId xmlns:a16="http://schemas.microsoft.com/office/drawing/2014/main" id="{516E6282-A84A-4AA8-8B40-40AC0D12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D7175BAC-F6FD-453A-ACA4-6B83FAFE3548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</p:grpSpPr>
        <p:sp>
          <p:nvSpPr>
            <p:cNvPr id="25" name="Retângulo 1114">
              <a:extLst>
                <a:ext uri="{FF2B5EF4-FFF2-40B4-BE49-F238E27FC236}">
                  <a16:creationId xmlns:a16="http://schemas.microsoft.com/office/drawing/2014/main" id="{CD62DA24-F523-45FE-9806-E783DCE3EAE1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6" name="Gráfico 25" descr="Trator com preenchimento sólido">
              <a:extLst>
                <a:ext uri="{FF2B5EF4-FFF2-40B4-BE49-F238E27FC236}">
                  <a16:creationId xmlns:a16="http://schemas.microsoft.com/office/drawing/2014/main" id="{1591AA8E-CD87-4FAB-95CD-FDB5033F6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BB69BA07-321A-459D-8668-34F4A142D32A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34" name="Retângulo 1114">
              <a:extLst>
                <a:ext uri="{FF2B5EF4-FFF2-40B4-BE49-F238E27FC236}">
                  <a16:creationId xmlns:a16="http://schemas.microsoft.com/office/drawing/2014/main" id="{A8629685-F6E5-406C-800B-DD6C263EADD6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37" name="Gráfico 36" descr="Engrenagem única com preenchimento sólido">
              <a:extLst>
                <a:ext uri="{FF2B5EF4-FFF2-40B4-BE49-F238E27FC236}">
                  <a16:creationId xmlns:a16="http://schemas.microsoft.com/office/drawing/2014/main" id="{D946336F-C090-448E-BDD5-A75565A154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sp>
        <p:nvSpPr>
          <p:cNvPr id="14" name="Retângulo 1114">
            <a:extLst>
              <a:ext uri="{FF2B5EF4-FFF2-40B4-BE49-F238E27FC236}">
                <a16:creationId xmlns:a16="http://schemas.microsoft.com/office/drawing/2014/main" id="{53227612-A469-4A5C-BA9F-3E5BA6E39674}"/>
              </a:ext>
            </a:extLst>
          </p:cNvPr>
          <p:cNvSpPr/>
          <p:nvPr/>
        </p:nvSpPr>
        <p:spPr>
          <a:xfrm>
            <a:off x="6225338" y="1850454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chemeClr val="tx2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Reinvestimentos</a:t>
            </a:r>
          </a:p>
        </p:txBody>
      </p:sp>
      <p:pic>
        <p:nvPicPr>
          <p:cNvPr id="15" name="Gráfico 14" descr="Avião com preenchimento sólido">
            <a:extLst>
              <a:ext uri="{FF2B5EF4-FFF2-40B4-BE49-F238E27FC236}">
                <a16:creationId xmlns:a16="http://schemas.microsoft.com/office/drawing/2014/main" id="{6DD4440E-03F6-4FAF-B125-37A20FB88DC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pic>
        <p:nvPicPr>
          <p:cNvPr id="16" name="Gráfico 15" descr="Aterrissagem com preenchimento sólido">
            <a:extLst>
              <a:ext uri="{FF2B5EF4-FFF2-40B4-BE49-F238E27FC236}">
                <a16:creationId xmlns:a16="http://schemas.microsoft.com/office/drawing/2014/main" id="{31051884-4B72-4403-9EA0-37C88C845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82258" y="1853024"/>
            <a:ext cx="474971" cy="47497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5BB3F3C-A380-5E2D-351C-092813C3810E}"/>
              </a:ext>
            </a:extLst>
          </p:cNvPr>
          <p:cNvSpPr txBox="1"/>
          <p:nvPr/>
        </p:nvSpPr>
        <p:spPr>
          <a:xfrm>
            <a:off x="9829628" y="2268497"/>
            <a:ext cx="1900800" cy="985845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2ª Ampliação do Complexo Aeroportuário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Seta: Pentágono 2">
            <a:extLst>
              <a:ext uri="{FF2B5EF4-FFF2-40B4-BE49-F238E27FC236}">
                <a16:creationId xmlns:a16="http://schemas.microsoft.com/office/drawing/2014/main" id="{3F3FC1ED-6A93-396B-20C1-A298182545C7}"/>
              </a:ext>
            </a:extLst>
          </p:cNvPr>
          <p:cNvSpPr/>
          <p:nvPr/>
        </p:nvSpPr>
        <p:spPr>
          <a:xfrm rot="5400000">
            <a:off x="10544617" y="3489109"/>
            <a:ext cx="529767" cy="3208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FA79F76-231F-0E0B-7547-8AE3BAFC9152}"/>
              </a:ext>
            </a:extLst>
          </p:cNvPr>
          <p:cNvSpPr txBox="1"/>
          <p:nvPr/>
        </p:nvSpPr>
        <p:spPr>
          <a:xfrm>
            <a:off x="9859100" y="3961413"/>
            <a:ext cx="1900800" cy="355558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R$ 215,44 milhões</a:t>
            </a:r>
            <a:endParaRPr lang="pt-BR" sz="16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85C73534-3CC9-6811-4E2D-37151A65D1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2409496"/>
              </p:ext>
            </p:extLst>
          </p:nvPr>
        </p:nvGraphicFramePr>
        <p:xfrm>
          <a:off x="324000" y="3070800"/>
          <a:ext cx="9259200" cy="35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pic>
        <p:nvPicPr>
          <p:cNvPr id="12" name="Picture 35">
            <a:extLst>
              <a:ext uri="{FF2B5EF4-FFF2-40B4-BE49-F238E27FC236}">
                <a16:creationId xmlns:a16="http://schemas.microsoft.com/office/drawing/2014/main" id="{22755F5D-0B15-A963-BF35-45BAAF07764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31" name="Retângulo 1114">
            <a:extLst>
              <a:ext uri="{FF2B5EF4-FFF2-40B4-BE49-F238E27FC236}">
                <a16:creationId xmlns:a16="http://schemas.microsoft.com/office/drawing/2014/main" id="{E7E6D250-E9E0-E812-00FD-913D7E369C7C}"/>
              </a:ext>
            </a:extLst>
          </p:cNvPr>
          <p:cNvSpPr/>
          <p:nvPr/>
        </p:nvSpPr>
        <p:spPr>
          <a:xfrm>
            <a:off x="2726663" y="1848728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333F50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bg1"/>
                </a:solidFill>
                <a:latin typeface="Calibri Light" panose="020F0302020204030204" pitchFamily="34" charset="0"/>
              </a:rPr>
              <a:t>Capex</a:t>
            </a:r>
          </a:p>
        </p:txBody>
      </p:sp>
      <p:pic>
        <p:nvPicPr>
          <p:cNvPr id="32" name="Gráfico 31" descr="Avião com preenchimento sólido">
            <a:extLst>
              <a:ext uri="{FF2B5EF4-FFF2-40B4-BE49-F238E27FC236}">
                <a16:creationId xmlns:a16="http://schemas.microsoft.com/office/drawing/2014/main" id="{90F0967D-213D-3A28-FC68-509F8504F14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A22E84C9-1B69-BFE3-87CB-CD366731732D}"/>
              </a:ext>
            </a:extLst>
          </p:cNvPr>
          <p:cNvCxnSpPr>
            <a:cxnSpLocks/>
          </p:cNvCxnSpPr>
          <p:nvPr/>
        </p:nvCxnSpPr>
        <p:spPr>
          <a:xfrm>
            <a:off x="4346663" y="2280728"/>
            <a:ext cx="0" cy="34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2A9F8BD8-F946-89B9-BD3C-F51FACCE1420}"/>
              </a:ext>
            </a:extLst>
          </p:cNvPr>
          <p:cNvCxnSpPr>
            <a:cxnSpLocks/>
          </p:cNvCxnSpPr>
          <p:nvPr/>
        </p:nvCxnSpPr>
        <p:spPr>
          <a:xfrm>
            <a:off x="2732448" y="2455511"/>
            <a:ext cx="32400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EE6BC860-5BD8-79DC-5DAF-03CE2BAF0733}"/>
              </a:ext>
            </a:extLst>
          </p:cNvPr>
          <p:cNvCxnSpPr>
            <a:cxnSpLocks/>
          </p:cNvCxnSpPr>
          <p:nvPr/>
        </p:nvCxnSpPr>
        <p:spPr>
          <a:xfrm>
            <a:off x="5963822" y="2451203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61DE1746-A691-E79B-0D31-551AA96384DA}"/>
              </a:ext>
            </a:extLst>
          </p:cNvPr>
          <p:cNvSpPr/>
          <p:nvPr/>
        </p:nvSpPr>
        <p:spPr>
          <a:xfrm>
            <a:off x="2053087" y="2612174"/>
            <a:ext cx="1427824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Reforma + Construção</a:t>
            </a:r>
          </a:p>
        </p:txBody>
      </p:sp>
      <p:sp>
        <p:nvSpPr>
          <p:cNvPr id="40" name="Retângulo 1114">
            <a:extLst>
              <a:ext uri="{FF2B5EF4-FFF2-40B4-BE49-F238E27FC236}">
                <a16:creationId xmlns:a16="http://schemas.microsoft.com/office/drawing/2014/main" id="{5D7ED278-EA9D-3F39-C43D-EA3D02ECBD59}"/>
              </a:ext>
            </a:extLst>
          </p:cNvPr>
          <p:cNvSpPr/>
          <p:nvPr/>
        </p:nvSpPr>
        <p:spPr>
          <a:xfrm>
            <a:off x="3653288" y="2613600"/>
            <a:ext cx="1429200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1ª Ampliação</a:t>
            </a:r>
          </a:p>
        </p:txBody>
      </p: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E6FEFBB0-84E9-35F5-8492-C6728CE53882}"/>
              </a:ext>
            </a:extLst>
          </p:cNvPr>
          <p:cNvCxnSpPr>
            <a:cxnSpLocks/>
          </p:cNvCxnSpPr>
          <p:nvPr/>
        </p:nvCxnSpPr>
        <p:spPr>
          <a:xfrm>
            <a:off x="2741074" y="2450174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tângulo 1114">
            <a:extLst>
              <a:ext uri="{FF2B5EF4-FFF2-40B4-BE49-F238E27FC236}">
                <a16:creationId xmlns:a16="http://schemas.microsoft.com/office/drawing/2014/main" id="{A859137B-4DE1-5994-9001-E31EE7EE97A4}"/>
              </a:ext>
            </a:extLst>
          </p:cNvPr>
          <p:cNvSpPr/>
          <p:nvPr/>
        </p:nvSpPr>
        <p:spPr>
          <a:xfrm>
            <a:off x="5249222" y="2612174"/>
            <a:ext cx="1429200" cy="266297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bg1"/>
                </a:solidFill>
                <a:latin typeface="Calibri Light" panose="020F0302020204030204" pitchFamily="34" charset="0"/>
              </a:rPr>
              <a:t>2ª Ampliação</a:t>
            </a:r>
          </a:p>
        </p:txBody>
      </p:sp>
      <p:cxnSp>
        <p:nvCxnSpPr>
          <p:cNvPr id="43" name="Conector de Seta Reta 42">
            <a:extLst>
              <a:ext uri="{FF2B5EF4-FFF2-40B4-BE49-F238E27FC236}">
                <a16:creationId xmlns:a16="http://schemas.microsoft.com/office/drawing/2014/main" id="{91D463CF-7800-1600-AF49-B97371335B80}"/>
              </a:ext>
            </a:extLst>
          </p:cNvPr>
          <p:cNvCxnSpPr/>
          <p:nvPr/>
        </p:nvCxnSpPr>
        <p:spPr>
          <a:xfrm flipH="1">
            <a:off x="1981198" y="2078182"/>
            <a:ext cx="648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E4C6BD17-AAEA-2C16-B023-77DA0D66CEFE}"/>
              </a:ext>
            </a:extLst>
          </p:cNvPr>
          <p:cNvSpPr txBox="1"/>
          <p:nvPr/>
        </p:nvSpPr>
        <p:spPr>
          <a:xfrm>
            <a:off x="469836" y="1850400"/>
            <a:ext cx="1419755" cy="432000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2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 a aplicação do </a:t>
            </a:r>
          </a:p>
          <a:p>
            <a:pPr algn="ctr"/>
            <a:r>
              <a:rPr lang="pt-BR" sz="12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REIDI</a:t>
            </a:r>
            <a:endParaRPr lang="pt-BR" sz="12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45" name="Seta: Pentágono 44">
            <a:extLst>
              <a:ext uri="{FF2B5EF4-FFF2-40B4-BE49-F238E27FC236}">
                <a16:creationId xmlns:a16="http://schemas.microsoft.com/office/drawing/2014/main" id="{753B8746-BDA6-C666-4FBF-5C31BF06F927}"/>
              </a:ext>
            </a:extLst>
          </p:cNvPr>
          <p:cNvSpPr/>
          <p:nvPr/>
        </p:nvSpPr>
        <p:spPr>
          <a:xfrm rot="5400000">
            <a:off x="10544617" y="4512838"/>
            <a:ext cx="529767" cy="3208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46" name="Retângulo: Cantos Arredondados 95">
            <a:extLst>
              <a:ext uri="{FF2B5EF4-FFF2-40B4-BE49-F238E27FC236}">
                <a16:creationId xmlns:a16="http://schemas.microsoft.com/office/drawing/2014/main" id="{D3DABA99-F847-7862-483B-AF19D0ACB78B}"/>
              </a:ext>
            </a:extLst>
          </p:cNvPr>
          <p:cNvSpPr/>
          <p:nvPr/>
        </p:nvSpPr>
        <p:spPr>
          <a:xfrm>
            <a:off x="9758416" y="5024042"/>
            <a:ext cx="2137024" cy="1491330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Só realiza a 2ª ampliação, caso a demanda alcance </a:t>
            </a:r>
          </a:p>
          <a:p>
            <a:pPr algn="ctr"/>
            <a:r>
              <a:rPr lang="pt-BR" sz="1600" b="1" dirty="0">
                <a:solidFill>
                  <a:srgbClr val="FF0000"/>
                </a:solidFill>
                <a:latin typeface="+mj-lt"/>
              </a:rPr>
              <a:t>6,17 milhões de passageiros até</a:t>
            </a:r>
          </a:p>
          <a:p>
            <a:pPr algn="ctr"/>
            <a:r>
              <a:rPr lang="pt-BR" sz="1600" b="1" dirty="0">
                <a:solidFill>
                  <a:srgbClr val="FF0000"/>
                </a:solidFill>
                <a:latin typeface="+mj-lt"/>
              </a:rPr>
              <a:t> o ano 29.</a:t>
            </a:r>
          </a:p>
        </p:txBody>
      </p:sp>
      <p:pic>
        <p:nvPicPr>
          <p:cNvPr id="7" name="Imagem 6" descr="Texto&#10;&#10;Descrição gerada automaticamente com confiança baixa">
            <a:extLst>
              <a:ext uri="{FF2B5EF4-FFF2-40B4-BE49-F238E27FC236}">
                <a16:creationId xmlns:a16="http://schemas.microsoft.com/office/drawing/2014/main" id="{872D85DE-55B4-7317-F656-50B30DD3C28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FC245B2-CDB6-AF45-FC7B-3755E5FC2C98}"/>
              </a:ext>
            </a:extLst>
          </p:cNvPr>
          <p:cNvSpPr/>
          <p:nvPr/>
        </p:nvSpPr>
        <p:spPr>
          <a:xfrm>
            <a:off x="6227065" y="3033879"/>
            <a:ext cx="868679" cy="3540060"/>
          </a:xfrm>
          <a:prstGeom prst="rect">
            <a:avLst/>
          </a:prstGeom>
          <a:noFill/>
          <a:ln w="127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5998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74EF755-7053-474F-B22E-8AA03E947A52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22" name="Retângulo 1114">
              <a:extLst>
                <a:ext uri="{FF2B5EF4-FFF2-40B4-BE49-F238E27FC236}">
                  <a16:creationId xmlns:a16="http://schemas.microsoft.com/office/drawing/2014/main" id="{CBB93332-4895-42C2-9C77-FD48C3418C92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23" name="Gráfico 22" descr="Grupo de pessoas com preenchimento sólido">
              <a:extLst>
                <a:ext uri="{FF2B5EF4-FFF2-40B4-BE49-F238E27FC236}">
                  <a16:creationId xmlns:a16="http://schemas.microsoft.com/office/drawing/2014/main" id="{516E6282-A84A-4AA8-8B40-40AC0D12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D7175BAC-F6FD-453A-ACA4-6B83FAFE3548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  <a:solidFill>
            <a:schemeClr val="accent1">
              <a:lumMod val="75000"/>
            </a:schemeClr>
          </a:solidFill>
        </p:grpSpPr>
        <p:sp>
          <p:nvSpPr>
            <p:cNvPr id="25" name="Retângulo 1114">
              <a:extLst>
                <a:ext uri="{FF2B5EF4-FFF2-40B4-BE49-F238E27FC236}">
                  <a16:creationId xmlns:a16="http://schemas.microsoft.com/office/drawing/2014/main" id="{CD62DA24-F523-45FE-9806-E783DCE3EAE1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6" name="Gráfico 25" descr="Trator com preenchimento sólido">
              <a:extLst>
                <a:ext uri="{FF2B5EF4-FFF2-40B4-BE49-F238E27FC236}">
                  <a16:creationId xmlns:a16="http://schemas.microsoft.com/office/drawing/2014/main" id="{1591AA8E-CD87-4FAB-95CD-FDB5033F6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40AC3A47-6569-4FDA-A8C3-CB6DE6A155D5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34" name="Retângulo 1114">
              <a:extLst>
                <a:ext uri="{FF2B5EF4-FFF2-40B4-BE49-F238E27FC236}">
                  <a16:creationId xmlns:a16="http://schemas.microsoft.com/office/drawing/2014/main" id="{B4A9A5A0-692C-43E7-B28D-B724704F020C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37" name="Gráfico 36" descr="Engrenagem única com preenchimento sólido">
              <a:extLst>
                <a:ext uri="{FF2B5EF4-FFF2-40B4-BE49-F238E27FC236}">
                  <a16:creationId xmlns:a16="http://schemas.microsoft.com/office/drawing/2014/main" id="{92BBEA25-E298-4BA3-B894-A951EB762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sp>
        <p:nvSpPr>
          <p:cNvPr id="14" name="Retângulo 1114">
            <a:extLst>
              <a:ext uri="{FF2B5EF4-FFF2-40B4-BE49-F238E27FC236}">
                <a16:creationId xmlns:a16="http://schemas.microsoft.com/office/drawing/2014/main" id="{8C07A5BE-BD98-490B-9A11-3389F088C617}"/>
              </a:ext>
            </a:extLst>
          </p:cNvPr>
          <p:cNvSpPr/>
          <p:nvPr/>
        </p:nvSpPr>
        <p:spPr>
          <a:xfrm>
            <a:off x="6225338" y="1850454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bg1"/>
                </a:solidFill>
                <a:latin typeface="Calibri Light" panose="020F0302020204030204" pitchFamily="34" charset="0"/>
              </a:rPr>
              <a:t>Reinvestimentos</a:t>
            </a:r>
          </a:p>
        </p:txBody>
      </p:sp>
      <p:pic>
        <p:nvPicPr>
          <p:cNvPr id="16" name="Gráfico 15" descr="Aterrissagem com preenchimento sólido">
            <a:extLst>
              <a:ext uri="{FF2B5EF4-FFF2-40B4-BE49-F238E27FC236}">
                <a16:creationId xmlns:a16="http://schemas.microsoft.com/office/drawing/2014/main" id="{1C745349-8AC6-49F0-937B-338C0FCAD0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82258" y="1853024"/>
            <a:ext cx="474971" cy="47497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0A51D6E-EA85-DFB1-5C14-8882A5910A94}"/>
              </a:ext>
            </a:extLst>
          </p:cNvPr>
          <p:cNvSpPr txBox="1"/>
          <p:nvPr/>
        </p:nvSpPr>
        <p:spPr>
          <a:xfrm>
            <a:off x="9852732" y="3270459"/>
            <a:ext cx="1900800" cy="912120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Reinvestimentos do Complexo Aeroportuário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Seta: Pentágono 2">
            <a:extLst>
              <a:ext uri="{FF2B5EF4-FFF2-40B4-BE49-F238E27FC236}">
                <a16:creationId xmlns:a16="http://schemas.microsoft.com/office/drawing/2014/main" id="{C7234801-0CE1-62C4-8691-7629DB8240BD}"/>
              </a:ext>
            </a:extLst>
          </p:cNvPr>
          <p:cNvSpPr/>
          <p:nvPr/>
        </p:nvSpPr>
        <p:spPr>
          <a:xfrm rot="5400000">
            <a:off x="10561279" y="4418137"/>
            <a:ext cx="535350" cy="3208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E57131D-89BF-9597-89F7-DF02B60175C3}"/>
              </a:ext>
            </a:extLst>
          </p:cNvPr>
          <p:cNvSpPr txBox="1"/>
          <p:nvPr/>
        </p:nvSpPr>
        <p:spPr>
          <a:xfrm>
            <a:off x="9852732" y="4968470"/>
            <a:ext cx="1900800" cy="359308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R$ 260,39 milhões</a:t>
            </a:r>
            <a:endParaRPr lang="pt-BR" sz="16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EE241C54-CABF-26CA-6856-C38A9F5761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4917634"/>
              </p:ext>
            </p:extLst>
          </p:nvPr>
        </p:nvGraphicFramePr>
        <p:xfrm>
          <a:off x="324000" y="3070800"/>
          <a:ext cx="9259200" cy="35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7" name="Conector de Seta Reta 6">
            <a:extLst>
              <a:ext uri="{FF2B5EF4-FFF2-40B4-BE49-F238E27FC236}">
                <a16:creationId xmlns:a16="http://schemas.microsoft.com/office/drawing/2014/main" id="{71FCDF37-368D-C6B4-B5C2-78E8F18DDDC9}"/>
              </a:ext>
            </a:extLst>
          </p:cNvPr>
          <p:cNvCxnSpPr>
            <a:cxnSpLocks/>
          </p:cNvCxnSpPr>
          <p:nvPr/>
        </p:nvCxnSpPr>
        <p:spPr>
          <a:xfrm>
            <a:off x="9529013" y="2077200"/>
            <a:ext cx="64800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ixaDeTexto 7">
            <a:extLst>
              <a:ext uri="{FF2B5EF4-FFF2-40B4-BE49-F238E27FC236}">
                <a16:creationId xmlns:a16="http://schemas.microsoft.com/office/drawing/2014/main" id="{F5498342-775A-3B19-711A-20BDD04BB21A}"/>
              </a:ext>
            </a:extLst>
          </p:cNvPr>
          <p:cNvSpPr txBox="1"/>
          <p:nvPr/>
        </p:nvSpPr>
        <p:spPr>
          <a:xfrm>
            <a:off x="10251115" y="1850400"/>
            <a:ext cx="1419755" cy="432000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2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 a aplicação do </a:t>
            </a:r>
          </a:p>
          <a:p>
            <a:pPr algn="ctr"/>
            <a:r>
              <a:rPr lang="pt-BR" sz="12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REIDI</a:t>
            </a:r>
            <a:endParaRPr lang="pt-BR" sz="12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Picture 35">
            <a:extLst>
              <a:ext uri="{FF2B5EF4-FFF2-40B4-BE49-F238E27FC236}">
                <a16:creationId xmlns:a16="http://schemas.microsoft.com/office/drawing/2014/main" id="{0B90DAFC-91E5-5D9B-530F-8748258698E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0" name="Retângulo 1114">
            <a:extLst>
              <a:ext uri="{FF2B5EF4-FFF2-40B4-BE49-F238E27FC236}">
                <a16:creationId xmlns:a16="http://schemas.microsoft.com/office/drawing/2014/main" id="{80ABD517-41EA-C342-6D77-F4FA0CE92ADD}"/>
              </a:ext>
            </a:extLst>
          </p:cNvPr>
          <p:cNvSpPr/>
          <p:nvPr/>
        </p:nvSpPr>
        <p:spPr>
          <a:xfrm>
            <a:off x="2726663" y="1848728"/>
            <a:ext cx="3240000" cy="432000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  Capex</a:t>
            </a:r>
          </a:p>
        </p:txBody>
      </p:sp>
      <p:pic>
        <p:nvPicPr>
          <p:cNvPr id="31" name="Gráfico 30" descr="Avião com preenchimento sólido">
            <a:extLst>
              <a:ext uri="{FF2B5EF4-FFF2-40B4-BE49-F238E27FC236}">
                <a16:creationId xmlns:a16="http://schemas.microsoft.com/office/drawing/2014/main" id="{F547CE26-3076-8099-7E0A-8279448800C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82754168-DBB1-59FE-92AD-D365BAAFAC1F}"/>
              </a:ext>
            </a:extLst>
          </p:cNvPr>
          <p:cNvCxnSpPr>
            <a:cxnSpLocks/>
          </p:cNvCxnSpPr>
          <p:nvPr/>
        </p:nvCxnSpPr>
        <p:spPr>
          <a:xfrm>
            <a:off x="4346663" y="2280728"/>
            <a:ext cx="0" cy="34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to 34">
            <a:extLst>
              <a:ext uri="{FF2B5EF4-FFF2-40B4-BE49-F238E27FC236}">
                <a16:creationId xmlns:a16="http://schemas.microsoft.com/office/drawing/2014/main" id="{71D74B13-D25A-EC1D-103F-A9D92AE710AF}"/>
              </a:ext>
            </a:extLst>
          </p:cNvPr>
          <p:cNvCxnSpPr>
            <a:cxnSpLocks/>
          </p:cNvCxnSpPr>
          <p:nvPr/>
        </p:nvCxnSpPr>
        <p:spPr>
          <a:xfrm>
            <a:off x="2732448" y="2455511"/>
            <a:ext cx="32400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F5265BCB-2026-0AC6-C4B9-6D0C6B513E8A}"/>
              </a:ext>
            </a:extLst>
          </p:cNvPr>
          <p:cNvCxnSpPr>
            <a:cxnSpLocks/>
          </p:cNvCxnSpPr>
          <p:nvPr/>
        </p:nvCxnSpPr>
        <p:spPr>
          <a:xfrm>
            <a:off x="5963822" y="2451203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ângulo 1114">
            <a:extLst>
              <a:ext uri="{FF2B5EF4-FFF2-40B4-BE49-F238E27FC236}">
                <a16:creationId xmlns:a16="http://schemas.microsoft.com/office/drawing/2014/main" id="{6A6133F7-59D1-68B6-F813-2053422955E9}"/>
              </a:ext>
            </a:extLst>
          </p:cNvPr>
          <p:cNvSpPr/>
          <p:nvPr/>
        </p:nvSpPr>
        <p:spPr>
          <a:xfrm>
            <a:off x="2053087" y="2612174"/>
            <a:ext cx="1427824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Reforma + Construção</a:t>
            </a:r>
          </a:p>
        </p:txBody>
      </p: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1D3471C6-1C80-55E8-4B41-338BEBAA4A27}"/>
              </a:ext>
            </a:extLst>
          </p:cNvPr>
          <p:cNvSpPr/>
          <p:nvPr/>
        </p:nvSpPr>
        <p:spPr>
          <a:xfrm>
            <a:off x="3653288" y="2613600"/>
            <a:ext cx="1429200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1ª Ampliação</a:t>
            </a: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FFD8618B-5646-0E95-5D25-3E0EFB2FB570}"/>
              </a:ext>
            </a:extLst>
          </p:cNvPr>
          <p:cNvCxnSpPr>
            <a:cxnSpLocks/>
          </p:cNvCxnSpPr>
          <p:nvPr/>
        </p:nvCxnSpPr>
        <p:spPr>
          <a:xfrm>
            <a:off x="2741074" y="2450174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tângulo 1114">
            <a:extLst>
              <a:ext uri="{FF2B5EF4-FFF2-40B4-BE49-F238E27FC236}">
                <a16:creationId xmlns:a16="http://schemas.microsoft.com/office/drawing/2014/main" id="{08FE1DB7-CC1C-EE02-0585-149303BAE124}"/>
              </a:ext>
            </a:extLst>
          </p:cNvPr>
          <p:cNvSpPr/>
          <p:nvPr/>
        </p:nvSpPr>
        <p:spPr>
          <a:xfrm>
            <a:off x="5249222" y="2612174"/>
            <a:ext cx="1429200" cy="266297"/>
          </a:xfrm>
          <a:prstGeom prst="roundRect">
            <a:avLst>
              <a:gd name="adj" fmla="val 13041"/>
            </a:avLst>
          </a:prstGeom>
          <a:noFill/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2ª Ampliação</a:t>
            </a:r>
          </a:p>
        </p:txBody>
      </p:sp>
      <p:pic>
        <p:nvPicPr>
          <p:cNvPr id="9" name="Imagem 8" descr="Texto&#10;&#10;Descrição gerada automaticamente com confiança baixa">
            <a:extLst>
              <a:ext uri="{FF2B5EF4-FFF2-40B4-BE49-F238E27FC236}">
                <a16:creationId xmlns:a16="http://schemas.microsoft.com/office/drawing/2014/main" id="{DB59D4FB-723B-C130-AD72-4BDA6B554B9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958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74EF755-7053-474F-B22E-8AA03E947A52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22" name="Retângulo 1114">
              <a:extLst>
                <a:ext uri="{FF2B5EF4-FFF2-40B4-BE49-F238E27FC236}">
                  <a16:creationId xmlns:a16="http://schemas.microsoft.com/office/drawing/2014/main" id="{CBB93332-4895-42C2-9C77-FD48C3418C92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rgbClr val="BDB6B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Demanda</a:t>
              </a:r>
            </a:p>
          </p:txBody>
        </p:sp>
        <p:pic>
          <p:nvPicPr>
            <p:cNvPr id="23" name="Gráfico 22" descr="Grupo de pessoas com preenchimento sólido">
              <a:extLst>
                <a:ext uri="{FF2B5EF4-FFF2-40B4-BE49-F238E27FC236}">
                  <a16:creationId xmlns:a16="http://schemas.microsoft.com/office/drawing/2014/main" id="{516E6282-A84A-4AA8-8B40-40AC0D12F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D7175BAC-F6FD-453A-ACA4-6B83FAFE3548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</p:grpSpPr>
        <p:sp>
          <p:nvSpPr>
            <p:cNvPr id="25" name="Retângulo 1114">
              <a:extLst>
                <a:ext uri="{FF2B5EF4-FFF2-40B4-BE49-F238E27FC236}">
                  <a16:creationId xmlns:a16="http://schemas.microsoft.com/office/drawing/2014/main" id="{CD62DA24-F523-45FE-9806-E783DCE3EAE1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rgbClr val="333F50"/>
            </a:solidFill>
            <a:ln w="6350">
              <a:solidFill>
                <a:srgbClr val="BDB6B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6" name="Gráfico 25" descr="Trator com preenchimento sólido">
              <a:extLst>
                <a:ext uri="{FF2B5EF4-FFF2-40B4-BE49-F238E27FC236}">
                  <a16:creationId xmlns:a16="http://schemas.microsoft.com/office/drawing/2014/main" id="{1591AA8E-CD87-4FAB-95CD-FDB5033F6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40AC3A47-6569-4FDA-A8C3-CB6DE6A155D5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</p:grpSpPr>
        <p:sp>
          <p:nvSpPr>
            <p:cNvPr id="34" name="Retângulo 1114">
              <a:extLst>
                <a:ext uri="{FF2B5EF4-FFF2-40B4-BE49-F238E27FC236}">
                  <a16:creationId xmlns:a16="http://schemas.microsoft.com/office/drawing/2014/main" id="{B4A9A5A0-692C-43E7-B28D-B724704F020C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rgbClr val="BDB6B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Opex</a:t>
              </a:r>
            </a:p>
          </p:txBody>
        </p:sp>
        <p:pic>
          <p:nvPicPr>
            <p:cNvPr id="37" name="Gráfico 36" descr="Engrenagem única com preenchimento sólido">
              <a:extLst>
                <a:ext uri="{FF2B5EF4-FFF2-40B4-BE49-F238E27FC236}">
                  <a16:creationId xmlns:a16="http://schemas.microsoft.com/office/drawing/2014/main" id="{92BBEA25-E298-4BA3-B894-A951EB762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sp>
        <p:nvSpPr>
          <p:cNvPr id="14" name="Retângulo 1114">
            <a:extLst>
              <a:ext uri="{FF2B5EF4-FFF2-40B4-BE49-F238E27FC236}">
                <a16:creationId xmlns:a16="http://schemas.microsoft.com/office/drawing/2014/main" id="{8C07A5BE-BD98-490B-9A11-3389F088C617}"/>
              </a:ext>
            </a:extLst>
          </p:cNvPr>
          <p:cNvSpPr/>
          <p:nvPr/>
        </p:nvSpPr>
        <p:spPr>
          <a:xfrm>
            <a:off x="6225338" y="1850454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bg1"/>
                </a:solidFill>
                <a:latin typeface="Calibri Light" panose="020F0302020204030204" pitchFamily="34" charset="0"/>
              </a:rPr>
              <a:t>Reinvestimentos</a:t>
            </a:r>
          </a:p>
        </p:txBody>
      </p:sp>
      <p:pic>
        <p:nvPicPr>
          <p:cNvPr id="16" name="Gráfico 15" descr="Aterrissagem com preenchimento sólido">
            <a:extLst>
              <a:ext uri="{FF2B5EF4-FFF2-40B4-BE49-F238E27FC236}">
                <a16:creationId xmlns:a16="http://schemas.microsoft.com/office/drawing/2014/main" id="{1C745349-8AC6-49F0-937B-338C0FCAD0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82258" y="1853024"/>
            <a:ext cx="474971" cy="47497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C2F4981-116F-F238-1C65-ACB87D5C6026}"/>
              </a:ext>
            </a:extLst>
          </p:cNvPr>
          <p:cNvSpPr txBox="1"/>
          <p:nvPr/>
        </p:nvSpPr>
        <p:spPr>
          <a:xfrm>
            <a:off x="9853013" y="3165341"/>
            <a:ext cx="1900800" cy="483633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ctr">
            <a:noAutofit/>
          </a:bodyPr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Capex total 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Seta: Pentágono 2">
            <a:extLst>
              <a:ext uri="{FF2B5EF4-FFF2-40B4-BE49-F238E27FC236}">
                <a16:creationId xmlns:a16="http://schemas.microsoft.com/office/drawing/2014/main" id="{2C297B90-27C0-77A8-06B7-28FCBE2A31B4}"/>
              </a:ext>
            </a:extLst>
          </p:cNvPr>
          <p:cNvSpPr/>
          <p:nvPr/>
        </p:nvSpPr>
        <p:spPr>
          <a:xfrm rot="5400000">
            <a:off x="10618555" y="3902900"/>
            <a:ext cx="452233" cy="3208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7D83AB2A-A074-8B89-FECD-5FA53D804D18}"/>
              </a:ext>
            </a:extLst>
          </p:cNvPr>
          <p:cNvSpPr txBox="1"/>
          <p:nvPr/>
        </p:nvSpPr>
        <p:spPr>
          <a:xfrm>
            <a:off x="9882672" y="4453567"/>
            <a:ext cx="1900800" cy="452234"/>
          </a:xfrm>
          <a:prstGeom prst="roundRect">
            <a:avLst>
              <a:gd name="adj" fmla="val 13520"/>
            </a:avLst>
          </a:prstGeom>
          <a:solidFill>
            <a:schemeClr val="bg1">
              <a:lumMod val="85000"/>
            </a:schemeClr>
          </a:solidFill>
          <a:ln w="8572">
            <a:solidFill>
              <a:schemeClr val="bg1"/>
            </a:solidFill>
          </a:ln>
        </p:spPr>
        <p:txBody>
          <a:bodyPr wrap="square" lIns="82296" tIns="41148" rIns="82296" bIns="41148" rtlCol="0" anchor="t">
            <a:noAutofit/>
          </a:bodyPr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R$ 1,56 bilhões</a:t>
            </a:r>
            <a:endParaRPr lang="pt-BR" sz="16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7FBDE25F-9F13-EF9D-7978-1DBD0EC6AE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1350065"/>
              </p:ext>
            </p:extLst>
          </p:nvPr>
        </p:nvGraphicFramePr>
        <p:xfrm>
          <a:off x="324000" y="3070455"/>
          <a:ext cx="9259200" cy="35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10" name="Picture 35">
            <a:extLst>
              <a:ext uri="{FF2B5EF4-FFF2-40B4-BE49-F238E27FC236}">
                <a16:creationId xmlns:a16="http://schemas.microsoft.com/office/drawing/2014/main" id="{4D05A350-5888-5D68-3FC6-534E4C8426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8" name="Retângulo 1114">
            <a:extLst>
              <a:ext uri="{FF2B5EF4-FFF2-40B4-BE49-F238E27FC236}">
                <a16:creationId xmlns:a16="http://schemas.microsoft.com/office/drawing/2014/main" id="{94B979F7-C418-7287-A9BA-F3B540072973}"/>
              </a:ext>
            </a:extLst>
          </p:cNvPr>
          <p:cNvSpPr/>
          <p:nvPr/>
        </p:nvSpPr>
        <p:spPr>
          <a:xfrm>
            <a:off x="2726663" y="1848728"/>
            <a:ext cx="3240000" cy="432000"/>
          </a:xfrm>
          <a:prstGeom prst="roundRect">
            <a:avLst>
              <a:gd name="adj" fmla="val 13041"/>
            </a:avLst>
          </a:prstGeom>
          <a:solidFill>
            <a:srgbClr val="333F50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rgbClr val="333F50"/>
                </a:solidFill>
                <a:latin typeface="Calibri Light" panose="020F0302020204030204" pitchFamily="34" charset="0"/>
              </a:rPr>
              <a:t>   </a:t>
            </a:r>
            <a:r>
              <a:rPr lang="pt-BR" sz="1200" dirty="0">
                <a:solidFill>
                  <a:schemeClr val="bg1"/>
                </a:solidFill>
                <a:latin typeface="Calibri Light" panose="020F0302020204030204" pitchFamily="34" charset="0"/>
              </a:rPr>
              <a:t>Capex</a:t>
            </a:r>
          </a:p>
        </p:txBody>
      </p:sp>
      <p:pic>
        <p:nvPicPr>
          <p:cNvPr id="11" name="Gráfico 10" descr="Avião com preenchimento sólido">
            <a:extLst>
              <a:ext uri="{FF2B5EF4-FFF2-40B4-BE49-F238E27FC236}">
                <a16:creationId xmlns:a16="http://schemas.microsoft.com/office/drawing/2014/main" id="{1270D65C-FA47-41A4-273C-7A86F539416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01218" y="1891740"/>
            <a:ext cx="370161" cy="370161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F5973AB5-AAED-8293-5F6F-2B48AB3C42CE}"/>
              </a:ext>
            </a:extLst>
          </p:cNvPr>
          <p:cNvCxnSpPr>
            <a:cxnSpLocks/>
          </p:cNvCxnSpPr>
          <p:nvPr/>
        </p:nvCxnSpPr>
        <p:spPr>
          <a:xfrm>
            <a:off x="4346663" y="2280728"/>
            <a:ext cx="0" cy="34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87734FF-5E6C-299A-49FF-6625503842C0}"/>
              </a:ext>
            </a:extLst>
          </p:cNvPr>
          <p:cNvCxnSpPr>
            <a:cxnSpLocks/>
          </p:cNvCxnSpPr>
          <p:nvPr/>
        </p:nvCxnSpPr>
        <p:spPr>
          <a:xfrm>
            <a:off x="2732448" y="2455511"/>
            <a:ext cx="3240000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to 31">
            <a:extLst>
              <a:ext uri="{FF2B5EF4-FFF2-40B4-BE49-F238E27FC236}">
                <a16:creationId xmlns:a16="http://schemas.microsoft.com/office/drawing/2014/main" id="{34F08470-5187-26E6-79E2-BD2E359B9F4F}"/>
              </a:ext>
            </a:extLst>
          </p:cNvPr>
          <p:cNvCxnSpPr>
            <a:cxnSpLocks/>
          </p:cNvCxnSpPr>
          <p:nvPr/>
        </p:nvCxnSpPr>
        <p:spPr>
          <a:xfrm>
            <a:off x="5963822" y="2451203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tângulo 1114">
            <a:extLst>
              <a:ext uri="{FF2B5EF4-FFF2-40B4-BE49-F238E27FC236}">
                <a16:creationId xmlns:a16="http://schemas.microsoft.com/office/drawing/2014/main" id="{6D0E264F-3780-EC13-50CB-14EFC2BC44AC}"/>
              </a:ext>
            </a:extLst>
          </p:cNvPr>
          <p:cNvSpPr/>
          <p:nvPr/>
        </p:nvSpPr>
        <p:spPr>
          <a:xfrm>
            <a:off x="2053087" y="2612174"/>
            <a:ext cx="1427824" cy="266297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bg1"/>
                </a:solidFill>
                <a:latin typeface="Calibri Light" panose="020F0302020204030204" pitchFamily="34" charset="0"/>
              </a:rPr>
              <a:t>Reforma + Construção</a:t>
            </a:r>
          </a:p>
        </p:txBody>
      </p:sp>
      <p:sp>
        <p:nvSpPr>
          <p:cNvPr id="36" name="Retângulo 1114">
            <a:extLst>
              <a:ext uri="{FF2B5EF4-FFF2-40B4-BE49-F238E27FC236}">
                <a16:creationId xmlns:a16="http://schemas.microsoft.com/office/drawing/2014/main" id="{ADBCD05A-091F-E486-A656-BAA9113C0152}"/>
              </a:ext>
            </a:extLst>
          </p:cNvPr>
          <p:cNvSpPr/>
          <p:nvPr/>
        </p:nvSpPr>
        <p:spPr>
          <a:xfrm>
            <a:off x="3653288" y="2613600"/>
            <a:ext cx="1429200" cy="266297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bg1"/>
                </a:solidFill>
                <a:latin typeface="Calibri Light" panose="020F0302020204030204" pitchFamily="34" charset="0"/>
              </a:rPr>
              <a:t>1ª Ampliação</a:t>
            </a:r>
          </a:p>
        </p:txBody>
      </p: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A62EB5A5-38BF-678A-6AA7-6827381EFAC4}"/>
              </a:ext>
            </a:extLst>
          </p:cNvPr>
          <p:cNvCxnSpPr>
            <a:cxnSpLocks/>
          </p:cNvCxnSpPr>
          <p:nvPr/>
        </p:nvCxnSpPr>
        <p:spPr>
          <a:xfrm>
            <a:off x="2741074" y="2450174"/>
            <a:ext cx="0" cy="16200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9F30D080-EAA7-E673-38BA-BD7783922307}"/>
              </a:ext>
            </a:extLst>
          </p:cNvPr>
          <p:cNvSpPr/>
          <p:nvPr/>
        </p:nvSpPr>
        <p:spPr>
          <a:xfrm>
            <a:off x="5249222" y="2612174"/>
            <a:ext cx="1429200" cy="266297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solidFill>
                  <a:schemeClr val="bg1"/>
                </a:solidFill>
                <a:latin typeface="Calibri Light" panose="020F0302020204030204" pitchFamily="34" charset="0"/>
              </a:rPr>
              <a:t>2ª Ampliação</a:t>
            </a:r>
          </a:p>
        </p:txBody>
      </p:sp>
      <p:pic>
        <p:nvPicPr>
          <p:cNvPr id="7" name="Imagem 6" descr="Texto&#10;&#10;Descrição gerada automaticamente com confiança baixa">
            <a:extLst>
              <a:ext uri="{FF2B5EF4-FFF2-40B4-BE49-F238E27FC236}">
                <a16:creationId xmlns:a16="http://schemas.microsoft.com/office/drawing/2014/main" id="{F3FFD06E-E938-F042-48C3-7A707B81401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30B2CBEB-D87B-1863-5F06-80755DD89FE7}"/>
              </a:ext>
            </a:extLst>
          </p:cNvPr>
          <p:cNvGrpSpPr/>
          <p:nvPr/>
        </p:nvGrpSpPr>
        <p:grpSpPr>
          <a:xfrm>
            <a:off x="2510054" y="1051200"/>
            <a:ext cx="2315291" cy="544513"/>
            <a:chOff x="2512895" y="1051200"/>
            <a:chExt cx="2315291" cy="544513"/>
          </a:xfrm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0F806027-445C-478F-6FB9-343C59286D9C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17" name="Gráfico 16" descr="Grupo de pessoas com preenchimento sólido">
              <a:extLst>
                <a:ext uri="{FF2B5EF4-FFF2-40B4-BE49-F238E27FC236}">
                  <a16:creationId xmlns:a16="http://schemas.microsoft.com/office/drawing/2014/main" id="{5265EDF1-760F-FD2E-F294-6E00FCFC4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95DE9375-4A45-DC71-4B6B-FDD85986EAEA}"/>
              </a:ext>
            </a:extLst>
          </p:cNvPr>
          <p:cNvGrpSpPr/>
          <p:nvPr/>
        </p:nvGrpSpPr>
        <p:grpSpPr>
          <a:xfrm>
            <a:off x="4931204" y="1013547"/>
            <a:ext cx="2315291" cy="616789"/>
            <a:chOff x="4934045" y="1013547"/>
            <a:chExt cx="2315291" cy="616789"/>
          </a:xfrm>
          <a:solidFill>
            <a:schemeClr val="accent1">
              <a:lumMod val="75000"/>
            </a:schemeClr>
          </a:solidFill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54498727-1789-036C-FFF7-0CBCF91EB33D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20" name="Gráfico 19" descr="Trator com preenchimento sólido">
              <a:extLst>
                <a:ext uri="{FF2B5EF4-FFF2-40B4-BE49-F238E27FC236}">
                  <a16:creationId xmlns:a16="http://schemas.microsoft.com/office/drawing/2014/main" id="{E0E46485-0953-8E44-3A8D-A5A4EA9D9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C51F713B-BEAE-9D28-0C0F-E1D328B4C90A}"/>
              </a:ext>
            </a:extLst>
          </p:cNvPr>
          <p:cNvGrpSpPr/>
          <p:nvPr/>
        </p:nvGrpSpPr>
        <p:grpSpPr>
          <a:xfrm>
            <a:off x="7360974" y="1022175"/>
            <a:ext cx="2315291" cy="590909"/>
            <a:chOff x="7363815" y="1022175"/>
            <a:chExt cx="2315291" cy="590909"/>
          </a:xfrm>
        </p:grpSpPr>
        <p:sp>
          <p:nvSpPr>
            <p:cNvPr id="28" name="Retângulo 1114">
              <a:extLst>
                <a:ext uri="{FF2B5EF4-FFF2-40B4-BE49-F238E27FC236}">
                  <a16:creationId xmlns:a16="http://schemas.microsoft.com/office/drawing/2014/main" id="{814DA898-031F-0E08-4049-E43742DCD260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Opex</a:t>
              </a:r>
            </a:p>
          </p:txBody>
        </p:sp>
        <p:pic>
          <p:nvPicPr>
            <p:cNvPr id="29" name="Gráfico 28" descr="Engrenagem única com preenchimento sólido">
              <a:extLst>
                <a:ext uri="{FF2B5EF4-FFF2-40B4-BE49-F238E27FC236}">
                  <a16:creationId xmlns:a16="http://schemas.microsoft.com/office/drawing/2014/main" id="{081408BD-A1B5-EEEC-EC51-09371DC8B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sp>
        <p:nvSpPr>
          <p:cNvPr id="30" name="Retângulo 1114">
            <a:extLst>
              <a:ext uri="{FF2B5EF4-FFF2-40B4-BE49-F238E27FC236}">
                <a16:creationId xmlns:a16="http://schemas.microsoft.com/office/drawing/2014/main" id="{A8436BAC-8722-DD7C-190A-D9B43C243B7D}"/>
              </a:ext>
            </a:extLst>
          </p:cNvPr>
          <p:cNvSpPr/>
          <p:nvPr/>
        </p:nvSpPr>
        <p:spPr>
          <a:xfrm>
            <a:off x="2723822" y="1848728"/>
            <a:ext cx="3240000" cy="432000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>
                <a:solidFill>
                  <a:srgbClr val="333F50"/>
                </a:solidFill>
                <a:latin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chemeClr val="bg1"/>
                </a:solidFill>
                <a:latin typeface="Calibri Light" panose="020F0302020204030204" pitchFamily="34" charset="0"/>
              </a:rPr>
              <a:t>Capex</a:t>
            </a:r>
          </a:p>
        </p:txBody>
      </p:sp>
      <p:pic>
        <p:nvPicPr>
          <p:cNvPr id="40" name="Gráfico 39" descr="Avião com preenchimento sólido">
            <a:extLst>
              <a:ext uri="{FF2B5EF4-FFF2-40B4-BE49-F238E27FC236}">
                <a16:creationId xmlns:a16="http://schemas.microsoft.com/office/drawing/2014/main" id="{BD7C22E0-DE16-35F6-41A7-160446C15EC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46001" y="1868507"/>
            <a:ext cx="370161" cy="37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5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C808FEEA-1DB1-467C-9611-5B6B0BC57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234287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bg1">
                    <a:lumMod val="8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bg1">
                    <a:lumMod val="8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bg1">
                    <a:lumMod val="8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bg1">
                    <a:lumMod val="8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bg1">
                    <a:lumMod val="8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bg1">
                    <a:lumMod val="85000"/>
                  </a:schemeClr>
                </a:solidFill>
              </a:rPr>
              <a:t>Garantia Pública</a:t>
            </a:r>
          </a:p>
        </p:txBody>
      </p:sp>
    </p:spTree>
    <p:extLst>
      <p:ext uri="{BB962C8B-B14F-4D97-AF65-F5344CB8AC3E}">
        <p14:creationId xmlns:p14="http://schemas.microsoft.com/office/powerpoint/2010/main" val="41083618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72F428B2-3630-4A89-92F5-2D85D09A833D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13" name="Retângulo 1114">
              <a:extLst>
                <a:ext uri="{FF2B5EF4-FFF2-40B4-BE49-F238E27FC236}">
                  <a16:creationId xmlns:a16="http://schemas.microsoft.com/office/drawing/2014/main" id="{1BC914B8-906D-4A0E-A6FC-16716CC5ED18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Demanda</a:t>
              </a:r>
            </a:p>
          </p:txBody>
        </p:sp>
        <p:pic>
          <p:nvPicPr>
            <p:cNvPr id="14" name="Gráfico 13" descr="Grupo de pessoas com preenchimento sólido">
              <a:extLst>
                <a:ext uri="{FF2B5EF4-FFF2-40B4-BE49-F238E27FC236}">
                  <a16:creationId xmlns:a16="http://schemas.microsoft.com/office/drawing/2014/main" id="{ED3FC789-1BB0-4E5E-9F7C-F0ACD14F4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5AAF8753-8A57-4DBB-A524-953F961B9977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6603C5F1-6D12-4857-9D65-007190982534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Capex</a:t>
              </a:r>
            </a:p>
          </p:txBody>
        </p:sp>
        <p:pic>
          <p:nvPicPr>
            <p:cNvPr id="17" name="Gráfico 16" descr="Trator com preenchimento sólido">
              <a:extLst>
                <a:ext uri="{FF2B5EF4-FFF2-40B4-BE49-F238E27FC236}">
                  <a16:creationId xmlns:a16="http://schemas.microsoft.com/office/drawing/2014/main" id="{5997E15B-CEAA-4207-AAF2-E8A2192FE3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B5C09B0-84DD-44B8-A984-52896B5F5BDD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  <a:solidFill>
            <a:schemeClr val="accent1">
              <a:lumMod val="75000"/>
            </a:schemeClr>
          </a:solidFill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88729A0B-FB57-4873-8E82-1B3846C1B2D1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      Opex</a:t>
              </a:r>
            </a:p>
          </p:txBody>
        </p:sp>
        <p:pic>
          <p:nvPicPr>
            <p:cNvPr id="20" name="Gráfico 19" descr="Engrenagem única com preenchimento sólido">
              <a:extLst>
                <a:ext uri="{FF2B5EF4-FFF2-40B4-BE49-F238E27FC236}">
                  <a16:creationId xmlns:a16="http://schemas.microsoft.com/office/drawing/2014/main" id="{956F7C05-A167-4B04-AB5F-718720EE2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grpSp>
        <p:nvGrpSpPr>
          <p:cNvPr id="71" name="Agrupar 70">
            <a:extLst>
              <a:ext uri="{FF2B5EF4-FFF2-40B4-BE49-F238E27FC236}">
                <a16:creationId xmlns:a16="http://schemas.microsoft.com/office/drawing/2014/main" id="{4095BA38-99A7-6AB7-D50E-4225D941223C}"/>
              </a:ext>
            </a:extLst>
          </p:cNvPr>
          <p:cNvGrpSpPr/>
          <p:nvPr/>
        </p:nvGrpSpPr>
        <p:grpSpPr>
          <a:xfrm>
            <a:off x="4255001" y="4410637"/>
            <a:ext cx="3066965" cy="588679"/>
            <a:chOff x="4193054" y="4410637"/>
            <a:chExt cx="3066965" cy="588679"/>
          </a:xfrm>
        </p:grpSpPr>
        <p:pic>
          <p:nvPicPr>
            <p:cNvPr id="2" name="Gráfico 1" descr="Policial mulher com preenchimento sólido">
              <a:extLst>
                <a:ext uri="{FF2B5EF4-FFF2-40B4-BE49-F238E27FC236}">
                  <a16:creationId xmlns:a16="http://schemas.microsoft.com/office/drawing/2014/main" id="{C4574E5C-46E5-AC0D-8A02-CCD3AAAFF56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193054" y="4410637"/>
              <a:ext cx="588679" cy="588679"/>
            </a:xfrm>
            <a:prstGeom prst="rect">
              <a:avLst/>
            </a:prstGeom>
          </p:spPr>
        </p:pic>
        <p:sp>
          <p:nvSpPr>
            <p:cNvPr id="24" name="Isosceles Triangle 123">
              <a:extLst>
                <a:ext uri="{FF2B5EF4-FFF2-40B4-BE49-F238E27FC236}">
                  <a16:creationId xmlns:a16="http://schemas.microsoft.com/office/drawing/2014/main" id="{FA28051B-DE0D-D04B-59C3-2AEDB76915AE}"/>
                </a:ext>
              </a:extLst>
            </p:cNvPr>
            <p:cNvSpPr/>
            <p:nvPr/>
          </p:nvSpPr>
          <p:spPr>
            <a:xfrm rot="5400000">
              <a:off x="4946400" y="45432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36" name="Retângulo 1114">
              <a:extLst>
                <a:ext uri="{FF2B5EF4-FFF2-40B4-BE49-F238E27FC236}">
                  <a16:creationId xmlns:a16="http://schemas.microsoft.com/office/drawing/2014/main" id="{18D52B19-96A3-AE90-3A7A-F7CAD5CF399B}"/>
                </a:ext>
              </a:extLst>
            </p:cNvPr>
            <p:cNvSpPr/>
            <p:nvPr/>
          </p:nvSpPr>
          <p:spPr>
            <a:xfrm>
              <a:off x="5504400" y="4456800"/>
              <a:ext cx="1755619" cy="495174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Segurança Aeroportuária</a:t>
              </a:r>
            </a:p>
          </p:txBody>
        </p:sp>
      </p:grpSp>
      <p:grpSp>
        <p:nvGrpSpPr>
          <p:cNvPr id="70" name="Agrupar 69">
            <a:extLst>
              <a:ext uri="{FF2B5EF4-FFF2-40B4-BE49-F238E27FC236}">
                <a16:creationId xmlns:a16="http://schemas.microsoft.com/office/drawing/2014/main" id="{E9DCCD42-EB80-913C-829D-9AC65A7A34F8}"/>
              </a:ext>
            </a:extLst>
          </p:cNvPr>
          <p:cNvGrpSpPr/>
          <p:nvPr/>
        </p:nvGrpSpPr>
        <p:grpSpPr>
          <a:xfrm>
            <a:off x="4292272" y="3462753"/>
            <a:ext cx="3029694" cy="688007"/>
            <a:chOff x="4230325" y="3462753"/>
            <a:chExt cx="3029694" cy="688007"/>
          </a:xfrm>
        </p:grpSpPr>
        <p:pic>
          <p:nvPicPr>
            <p:cNvPr id="3" name="Gráfico 2" descr="Extintor de incêndio com preenchimento sólido">
              <a:extLst>
                <a:ext uri="{FF2B5EF4-FFF2-40B4-BE49-F238E27FC236}">
                  <a16:creationId xmlns:a16="http://schemas.microsoft.com/office/drawing/2014/main" id="{BD1750D3-F880-0456-28EE-90423BFE61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230325" y="3500356"/>
              <a:ext cx="540079" cy="540079"/>
            </a:xfrm>
            <a:prstGeom prst="rect">
              <a:avLst/>
            </a:prstGeom>
          </p:spPr>
        </p:pic>
        <p:sp>
          <p:nvSpPr>
            <p:cNvPr id="25" name="Isosceles Triangle 123">
              <a:extLst>
                <a:ext uri="{FF2B5EF4-FFF2-40B4-BE49-F238E27FC236}">
                  <a16:creationId xmlns:a16="http://schemas.microsoft.com/office/drawing/2014/main" id="{49EA2419-C006-B3C9-9A27-B3C90185A02A}"/>
                </a:ext>
              </a:extLst>
            </p:cNvPr>
            <p:cNvSpPr/>
            <p:nvPr/>
          </p:nvSpPr>
          <p:spPr>
            <a:xfrm rot="5400000">
              <a:off x="4946400" y="36576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37" name="Retângulo 1114">
              <a:extLst>
                <a:ext uri="{FF2B5EF4-FFF2-40B4-BE49-F238E27FC236}">
                  <a16:creationId xmlns:a16="http://schemas.microsoft.com/office/drawing/2014/main" id="{AE56EF0E-04AA-474D-957D-84A27DB4E5E5}"/>
                </a:ext>
              </a:extLst>
            </p:cNvPr>
            <p:cNvSpPr/>
            <p:nvPr/>
          </p:nvSpPr>
          <p:spPr>
            <a:xfrm>
              <a:off x="5504400" y="3462753"/>
              <a:ext cx="1755619" cy="688007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Serviço de Salvamento e Combate a incêndio</a:t>
              </a:r>
            </a:p>
          </p:txBody>
        </p:sp>
      </p:grpSp>
      <p:grpSp>
        <p:nvGrpSpPr>
          <p:cNvPr id="72" name="Agrupar 71">
            <a:extLst>
              <a:ext uri="{FF2B5EF4-FFF2-40B4-BE49-F238E27FC236}">
                <a16:creationId xmlns:a16="http://schemas.microsoft.com/office/drawing/2014/main" id="{38E89C30-DA59-9622-4E7B-884462EA1A57}"/>
              </a:ext>
            </a:extLst>
          </p:cNvPr>
          <p:cNvGrpSpPr/>
          <p:nvPr/>
        </p:nvGrpSpPr>
        <p:grpSpPr>
          <a:xfrm>
            <a:off x="4341985" y="5356066"/>
            <a:ext cx="2979981" cy="487297"/>
            <a:chOff x="4280038" y="5356066"/>
            <a:chExt cx="2979981" cy="487297"/>
          </a:xfrm>
        </p:grpSpPr>
        <p:pic>
          <p:nvPicPr>
            <p:cNvPr id="4" name="Gráfico 3" descr="Ferramentas com preenchimento sólido">
              <a:extLst>
                <a:ext uri="{FF2B5EF4-FFF2-40B4-BE49-F238E27FC236}">
                  <a16:creationId xmlns:a16="http://schemas.microsoft.com/office/drawing/2014/main" id="{0BABC99A-4FCA-D312-CE42-FD18FF8F1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280038" y="5394243"/>
              <a:ext cx="449120" cy="449120"/>
            </a:xfrm>
            <a:prstGeom prst="rect">
              <a:avLst/>
            </a:prstGeom>
          </p:spPr>
        </p:pic>
        <p:sp>
          <p:nvSpPr>
            <p:cNvPr id="26" name="Isosceles Triangle 123">
              <a:extLst>
                <a:ext uri="{FF2B5EF4-FFF2-40B4-BE49-F238E27FC236}">
                  <a16:creationId xmlns:a16="http://schemas.microsoft.com/office/drawing/2014/main" id="{3E4B453A-F666-9588-8148-CE0C49E4062B}"/>
                </a:ext>
              </a:extLst>
            </p:cNvPr>
            <p:cNvSpPr/>
            <p:nvPr/>
          </p:nvSpPr>
          <p:spPr>
            <a:xfrm rot="5400000">
              <a:off x="4946400" y="54288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38" name="Retângulo 1114">
              <a:extLst>
                <a:ext uri="{FF2B5EF4-FFF2-40B4-BE49-F238E27FC236}">
                  <a16:creationId xmlns:a16="http://schemas.microsoft.com/office/drawing/2014/main" id="{FFAB79AA-C6C3-CE66-55E8-9E95E52AC0FA}"/>
                </a:ext>
              </a:extLst>
            </p:cNvPr>
            <p:cNvSpPr/>
            <p:nvPr/>
          </p:nvSpPr>
          <p:spPr>
            <a:xfrm>
              <a:off x="5504400" y="5356800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Manutenção</a:t>
              </a:r>
            </a:p>
          </p:txBody>
        </p:sp>
      </p:grpSp>
      <p:grpSp>
        <p:nvGrpSpPr>
          <p:cNvPr id="65" name="Agrupar 64">
            <a:extLst>
              <a:ext uri="{FF2B5EF4-FFF2-40B4-BE49-F238E27FC236}">
                <a16:creationId xmlns:a16="http://schemas.microsoft.com/office/drawing/2014/main" id="{05C7A9E9-9B94-9A25-7CD0-37E3FB5192CF}"/>
              </a:ext>
            </a:extLst>
          </p:cNvPr>
          <p:cNvGrpSpPr/>
          <p:nvPr/>
        </p:nvGrpSpPr>
        <p:grpSpPr>
          <a:xfrm>
            <a:off x="259953" y="3479924"/>
            <a:ext cx="3078310" cy="569247"/>
            <a:chOff x="311709" y="3479924"/>
            <a:chExt cx="3078310" cy="569247"/>
          </a:xfrm>
        </p:grpSpPr>
        <p:pic>
          <p:nvPicPr>
            <p:cNvPr id="5" name="Gráfico 4" descr="Esfregão e balde com preenchimento sólido">
              <a:extLst>
                <a:ext uri="{FF2B5EF4-FFF2-40B4-BE49-F238E27FC236}">
                  <a16:creationId xmlns:a16="http://schemas.microsoft.com/office/drawing/2014/main" id="{2673F259-8794-3BDA-4975-69458FAEE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1709" y="3479924"/>
              <a:ext cx="569247" cy="569247"/>
            </a:xfrm>
            <a:prstGeom prst="rect">
              <a:avLst/>
            </a:prstGeom>
          </p:spPr>
        </p:pic>
        <p:sp>
          <p:nvSpPr>
            <p:cNvPr id="27" name="Isosceles Triangle 123">
              <a:extLst>
                <a:ext uri="{FF2B5EF4-FFF2-40B4-BE49-F238E27FC236}">
                  <a16:creationId xmlns:a16="http://schemas.microsoft.com/office/drawing/2014/main" id="{4444E5EB-67C2-9638-8AF5-3E538388C900}"/>
                </a:ext>
              </a:extLst>
            </p:cNvPr>
            <p:cNvSpPr/>
            <p:nvPr/>
          </p:nvSpPr>
          <p:spPr>
            <a:xfrm rot="5400000">
              <a:off x="1094400" y="3657311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39" name="Retângulo 1114">
              <a:extLst>
                <a:ext uri="{FF2B5EF4-FFF2-40B4-BE49-F238E27FC236}">
                  <a16:creationId xmlns:a16="http://schemas.microsoft.com/office/drawing/2014/main" id="{409057B0-674F-42F2-0D2C-A8363D2D0B88}"/>
                </a:ext>
              </a:extLst>
            </p:cNvPr>
            <p:cNvSpPr/>
            <p:nvPr/>
          </p:nvSpPr>
          <p:spPr>
            <a:xfrm>
              <a:off x="1634400" y="3599198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Conservação e limpeza</a:t>
              </a:r>
            </a:p>
          </p:txBody>
        </p:sp>
      </p:grpSp>
      <p:grpSp>
        <p:nvGrpSpPr>
          <p:cNvPr id="64" name="Agrupar 63">
            <a:extLst>
              <a:ext uri="{FF2B5EF4-FFF2-40B4-BE49-F238E27FC236}">
                <a16:creationId xmlns:a16="http://schemas.microsoft.com/office/drawing/2014/main" id="{A4627AE5-B3BC-CB70-A6B7-242D717B3979}"/>
              </a:ext>
            </a:extLst>
          </p:cNvPr>
          <p:cNvGrpSpPr/>
          <p:nvPr/>
        </p:nvGrpSpPr>
        <p:grpSpPr>
          <a:xfrm>
            <a:off x="288994" y="2617574"/>
            <a:ext cx="3048048" cy="649859"/>
            <a:chOff x="340750" y="2617574"/>
            <a:chExt cx="3048048" cy="649859"/>
          </a:xfrm>
        </p:grpSpPr>
        <p:pic>
          <p:nvPicPr>
            <p:cNvPr id="7" name="Gráfico 6" descr="Aterrissagem com preenchimento sólido">
              <a:extLst>
                <a:ext uri="{FF2B5EF4-FFF2-40B4-BE49-F238E27FC236}">
                  <a16:creationId xmlns:a16="http://schemas.microsoft.com/office/drawing/2014/main" id="{3E4ED7C1-9306-F386-0F91-478233CDA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40750" y="2617574"/>
              <a:ext cx="649859" cy="649859"/>
            </a:xfrm>
            <a:prstGeom prst="rect">
              <a:avLst/>
            </a:prstGeom>
          </p:spPr>
        </p:pic>
        <p:sp>
          <p:nvSpPr>
            <p:cNvPr id="28" name="Isosceles Triangle 123">
              <a:extLst>
                <a:ext uri="{FF2B5EF4-FFF2-40B4-BE49-F238E27FC236}">
                  <a16:creationId xmlns:a16="http://schemas.microsoft.com/office/drawing/2014/main" id="{0716C5A4-745A-BB02-EB3C-1E06EFF4580A}"/>
                </a:ext>
              </a:extLst>
            </p:cNvPr>
            <p:cNvSpPr/>
            <p:nvPr/>
          </p:nvSpPr>
          <p:spPr>
            <a:xfrm rot="5400000">
              <a:off x="1095401" y="2782596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0" name="Retângulo 1114">
              <a:extLst>
                <a:ext uri="{FF2B5EF4-FFF2-40B4-BE49-F238E27FC236}">
                  <a16:creationId xmlns:a16="http://schemas.microsoft.com/office/drawing/2014/main" id="{06CD1787-80A6-6672-8FB8-83EB796DB68F}"/>
                </a:ext>
              </a:extLst>
            </p:cNvPr>
            <p:cNvSpPr/>
            <p:nvPr/>
          </p:nvSpPr>
          <p:spPr>
            <a:xfrm>
              <a:off x="1633179" y="2697332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Operação aeroportuária</a:t>
              </a:r>
            </a:p>
          </p:txBody>
        </p:sp>
      </p:grpSp>
      <p:grpSp>
        <p:nvGrpSpPr>
          <p:cNvPr id="68" name="Agrupar 67">
            <a:extLst>
              <a:ext uri="{FF2B5EF4-FFF2-40B4-BE49-F238E27FC236}">
                <a16:creationId xmlns:a16="http://schemas.microsoft.com/office/drawing/2014/main" id="{8B47D8DC-9C1C-E8AF-946B-1215C60592CA}"/>
              </a:ext>
            </a:extLst>
          </p:cNvPr>
          <p:cNvGrpSpPr/>
          <p:nvPr/>
        </p:nvGrpSpPr>
        <p:grpSpPr>
          <a:xfrm>
            <a:off x="4299677" y="2671239"/>
            <a:ext cx="3020378" cy="485491"/>
            <a:chOff x="4237730" y="2671239"/>
            <a:chExt cx="3020378" cy="485491"/>
          </a:xfrm>
        </p:grpSpPr>
        <p:pic>
          <p:nvPicPr>
            <p:cNvPr id="8" name="Gráfico 7" descr="Computação em Nuvem com preenchimento sólido">
              <a:extLst>
                <a:ext uri="{FF2B5EF4-FFF2-40B4-BE49-F238E27FC236}">
                  <a16:creationId xmlns:a16="http://schemas.microsoft.com/office/drawing/2014/main" id="{4ECB8F21-F333-04D3-EB94-5F2F0E2AE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237730" y="2671239"/>
              <a:ext cx="557335" cy="482823"/>
            </a:xfrm>
            <a:prstGeom prst="rect">
              <a:avLst/>
            </a:prstGeom>
          </p:spPr>
        </p:pic>
        <p:sp>
          <p:nvSpPr>
            <p:cNvPr id="29" name="Isosceles Triangle 123">
              <a:extLst>
                <a:ext uri="{FF2B5EF4-FFF2-40B4-BE49-F238E27FC236}">
                  <a16:creationId xmlns:a16="http://schemas.microsoft.com/office/drawing/2014/main" id="{F631D0A2-ADA0-7720-44C7-C1CFBD9944E9}"/>
                </a:ext>
              </a:extLst>
            </p:cNvPr>
            <p:cNvSpPr/>
            <p:nvPr/>
          </p:nvSpPr>
          <p:spPr>
            <a:xfrm rot="5400000">
              <a:off x="4946172" y="27828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1" name="Retângulo 1114">
              <a:extLst>
                <a:ext uri="{FF2B5EF4-FFF2-40B4-BE49-F238E27FC236}">
                  <a16:creationId xmlns:a16="http://schemas.microsoft.com/office/drawing/2014/main" id="{C7C95EA7-50AB-72D2-6F80-DF6881A3D6BC}"/>
                </a:ext>
              </a:extLst>
            </p:cNvPr>
            <p:cNvSpPr/>
            <p:nvPr/>
          </p:nvSpPr>
          <p:spPr>
            <a:xfrm>
              <a:off x="5502489" y="2696400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Despesas de TIC</a:t>
              </a:r>
            </a:p>
          </p:txBody>
        </p:sp>
      </p:grpSp>
      <p:grpSp>
        <p:nvGrpSpPr>
          <p:cNvPr id="67" name="Agrupar 66">
            <a:extLst>
              <a:ext uri="{FF2B5EF4-FFF2-40B4-BE49-F238E27FC236}">
                <a16:creationId xmlns:a16="http://schemas.microsoft.com/office/drawing/2014/main" id="{65CE4F38-E402-5CEB-4D46-E0F5B3B9560B}"/>
              </a:ext>
            </a:extLst>
          </p:cNvPr>
          <p:cNvGrpSpPr/>
          <p:nvPr/>
        </p:nvGrpSpPr>
        <p:grpSpPr>
          <a:xfrm>
            <a:off x="278025" y="5245489"/>
            <a:ext cx="3060238" cy="602507"/>
            <a:chOff x="329781" y="5245489"/>
            <a:chExt cx="3060238" cy="602507"/>
          </a:xfrm>
        </p:grpSpPr>
        <p:pic>
          <p:nvPicPr>
            <p:cNvPr id="9" name="Gráfico 8" descr="Conselho administrativo com preenchimento sólido">
              <a:extLst>
                <a:ext uri="{FF2B5EF4-FFF2-40B4-BE49-F238E27FC236}">
                  <a16:creationId xmlns:a16="http://schemas.microsoft.com/office/drawing/2014/main" id="{F506880E-DC57-2EF8-D783-057580761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329781" y="5245489"/>
              <a:ext cx="602507" cy="602507"/>
            </a:xfrm>
            <a:prstGeom prst="rect">
              <a:avLst/>
            </a:prstGeom>
          </p:spPr>
        </p:pic>
        <p:sp>
          <p:nvSpPr>
            <p:cNvPr id="30" name="Isosceles Triangle 123">
              <a:extLst>
                <a:ext uri="{FF2B5EF4-FFF2-40B4-BE49-F238E27FC236}">
                  <a16:creationId xmlns:a16="http://schemas.microsoft.com/office/drawing/2014/main" id="{AB19A7F2-2347-6FE3-DDCB-89142F4E2925}"/>
                </a:ext>
              </a:extLst>
            </p:cNvPr>
            <p:cNvSpPr/>
            <p:nvPr/>
          </p:nvSpPr>
          <p:spPr>
            <a:xfrm rot="5400000">
              <a:off x="1094400" y="5429196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2" name="Retângulo 1114">
              <a:extLst>
                <a:ext uri="{FF2B5EF4-FFF2-40B4-BE49-F238E27FC236}">
                  <a16:creationId xmlns:a16="http://schemas.microsoft.com/office/drawing/2014/main" id="{2DEC6358-A6BB-2378-5D53-FB3C75A74E7F}"/>
                </a:ext>
              </a:extLst>
            </p:cNvPr>
            <p:cNvSpPr/>
            <p:nvPr/>
          </p:nvSpPr>
          <p:spPr>
            <a:xfrm>
              <a:off x="1634400" y="5357196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Administrativo</a:t>
              </a:r>
            </a:p>
          </p:txBody>
        </p:sp>
      </p:grpSp>
      <p:grpSp>
        <p:nvGrpSpPr>
          <p:cNvPr id="49" name="Agrupar 48">
            <a:extLst>
              <a:ext uri="{FF2B5EF4-FFF2-40B4-BE49-F238E27FC236}">
                <a16:creationId xmlns:a16="http://schemas.microsoft.com/office/drawing/2014/main" id="{9E5ED5D6-E385-D4C0-85BA-D3090B6A09DD}"/>
              </a:ext>
            </a:extLst>
          </p:cNvPr>
          <p:cNvGrpSpPr/>
          <p:nvPr/>
        </p:nvGrpSpPr>
        <p:grpSpPr>
          <a:xfrm>
            <a:off x="8301341" y="2632708"/>
            <a:ext cx="2953519" cy="567684"/>
            <a:chOff x="8439891" y="2632708"/>
            <a:chExt cx="2953519" cy="567684"/>
          </a:xfrm>
        </p:grpSpPr>
        <p:pic>
          <p:nvPicPr>
            <p:cNvPr id="10" name="Gráfico 9" descr="Marketing com preenchimento sólido">
              <a:extLst>
                <a:ext uri="{FF2B5EF4-FFF2-40B4-BE49-F238E27FC236}">
                  <a16:creationId xmlns:a16="http://schemas.microsoft.com/office/drawing/2014/main" id="{ED0DEF9C-F522-FB56-0751-0E7952AEA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8439891" y="2632708"/>
              <a:ext cx="567684" cy="567684"/>
            </a:xfrm>
            <a:prstGeom prst="rect">
              <a:avLst/>
            </a:prstGeom>
          </p:spPr>
        </p:pic>
        <p:sp>
          <p:nvSpPr>
            <p:cNvPr id="31" name="Isosceles Triangle 123">
              <a:extLst>
                <a:ext uri="{FF2B5EF4-FFF2-40B4-BE49-F238E27FC236}">
                  <a16:creationId xmlns:a16="http://schemas.microsoft.com/office/drawing/2014/main" id="{5D452AA1-A759-0B7A-4827-E8885BFA5E91}"/>
                </a:ext>
              </a:extLst>
            </p:cNvPr>
            <p:cNvSpPr/>
            <p:nvPr/>
          </p:nvSpPr>
          <p:spPr>
            <a:xfrm rot="5400000">
              <a:off x="9082233" y="27828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3" name="Retângulo 1114">
              <a:extLst>
                <a:ext uri="{FF2B5EF4-FFF2-40B4-BE49-F238E27FC236}">
                  <a16:creationId xmlns:a16="http://schemas.microsoft.com/office/drawing/2014/main" id="{AE109EC6-85AC-583B-E0F1-D40C6A06EC5B}"/>
                </a:ext>
              </a:extLst>
            </p:cNvPr>
            <p:cNvSpPr/>
            <p:nvPr/>
          </p:nvSpPr>
          <p:spPr>
            <a:xfrm>
              <a:off x="9637791" y="2696400"/>
              <a:ext cx="1755619" cy="503992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Comunicação, MKT e Publicidade</a:t>
              </a:r>
            </a:p>
          </p:txBody>
        </p:sp>
      </p:grpSp>
      <p:grpSp>
        <p:nvGrpSpPr>
          <p:cNvPr id="66" name="Agrupar 65">
            <a:extLst>
              <a:ext uri="{FF2B5EF4-FFF2-40B4-BE49-F238E27FC236}">
                <a16:creationId xmlns:a16="http://schemas.microsoft.com/office/drawing/2014/main" id="{2A10E43A-6669-F779-93CA-9E822D1B2FEE}"/>
              </a:ext>
            </a:extLst>
          </p:cNvPr>
          <p:cNvGrpSpPr/>
          <p:nvPr/>
        </p:nvGrpSpPr>
        <p:grpSpPr>
          <a:xfrm>
            <a:off x="288371" y="4382727"/>
            <a:ext cx="3049892" cy="569247"/>
            <a:chOff x="340127" y="4382727"/>
            <a:chExt cx="3049892" cy="569247"/>
          </a:xfrm>
        </p:grpSpPr>
        <p:pic>
          <p:nvPicPr>
            <p:cNvPr id="11" name="Gráfico 10" descr="Alta tensão com preenchimento sólido">
              <a:extLst>
                <a:ext uri="{FF2B5EF4-FFF2-40B4-BE49-F238E27FC236}">
                  <a16:creationId xmlns:a16="http://schemas.microsoft.com/office/drawing/2014/main" id="{C625A5D9-2209-EF9F-B393-E5B749A2A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340127" y="4382727"/>
              <a:ext cx="569247" cy="569247"/>
            </a:xfrm>
            <a:prstGeom prst="rect">
              <a:avLst/>
            </a:prstGeom>
          </p:spPr>
        </p:pic>
        <p:sp>
          <p:nvSpPr>
            <p:cNvPr id="32" name="Isosceles Triangle 123">
              <a:extLst>
                <a:ext uri="{FF2B5EF4-FFF2-40B4-BE49-F238E27FC236}">
                  <a16:creationId xmlns:a16="http://schemas.microsoft.com/office/drawing/2014/main" id="{8121181D-B9A4-CBF1-F178-436EA338F413}"/>
                </a:ext>
              </a:extLst>
            </p:cNvPr>
            <p:cNvSpPr/>
            <p:nvPr/>
          </p:nvSpPr>
          <p:spPr>
            <a:xfrm rot="5400000">
              <a:off x="1094400" y="4544088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4" name="Retângulo 1114">
              <a:extLst>
                <a:ext uri="{FF2B5EF4-FFF2-40B4-BE49-F238E27FC236}">
                  <a16:creationId xmlns:a16="http://schemas.microsoft.com/office/drawing/2014/main" id="{58BF24AA-19D8-0500-B375-9BCE4B0EDFFD}"/>
                </a:ext>
              </a:extLst>
            </p:cNvPr>
            <p:cNvSpPr/>
            <p:nvPr/>
          </p:nvSpPr>
          <p:spPr>
            <a:xfrm>
              <a:off x="1634400" y="4457688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Utilidades</a:t>
              </a:r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806CB428-6BBF-2105-7E21-9B40BD72869B}"/>
              </a:ext>
            </a:extLst>
          </p:cNvPr>
          <p:cNvGrpSpPr/>
          <p:nvPr/>
        </p:nvGrpSpPr>
        <p:grpSpPr>
          <a:xfrm>
            <a:off x="8273932" y="3529224"/>
            <a:ext cx="2980928" cy="540079"/>
            <a:chOff x="8412482" y="3529224"/>
            <a:chExt cx="2980928" cy="540079"/>
          </a:xfrm>
        </p:grpSpPr>
        <p:pic>
          <p:nvPicPr>
            <p:cNvPr id="21" name="Gráfico 20" descr="Desbloquear com preenchimento sólido">
              <a:extLst>
                <a:ext uri="{FF2B5EF4-FFF2-40B4-BE49-F238E27FC236}">
                  <a16:creationId xmlns:a16="http://schemas.microsoft.com/office/drawing/2014/main" id="{E63A119D-D3FF-1A42-D367-FC1B471CF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8412482" y="3529224"/>
              <a:ext cx="540079" cy="540079"/>
            </a:xfrm>
            <a:prstGeom prst="rect">
              <a:avLst/>
            </a:prstGeom>
          </p:spPr>
        </p:pic>
        <p:sp>
          <p:nvSpPr>
            <p:cNvPr id="33" name="Isosceles Triangle 123">
              <a:extLst>
                <a:ext uri="{FF2B5EF4-FFF2-40B4-BE49-F238E27FC236}">
                  <a16:creationId xmlns:a16="http://schemas.microsoft.com/office/drawing/2014/main" id="{40F36E5A-C7AE-E6D6-5AA3-E6A5BDB15B9C}"/>
                </a:ext>
              </a:extLst>
            </p:cNvPr>
            <p:cNvSpPr/>
            <p:nvPr/>
          </p:nvSpPr>
          <p:spPr>
            <a:xfrm rot="5400000">
              <a:off x="9082800" y="36576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5" name="Retângulo 1114">
              <a:extLst>
                <a:ext uri="{FF2B5EF4-FFF2-40B4-BE49-F238E27FC236}">
                  <a16:creationId xmlns:a16="http://schemas.microsoft.com/office/drawing/2014/main" id="{976F1A2D-F83E-8979-8390-1370EDEA6E21}"/>
                </a:ext>
              </a:extLst>
            </p:cNvPr>
            <p:cNvSpPr/>
            <p:nvPr/>
          </p:nvSpPr>
          <p:spPr>
            <a:xfrm>
              <a:off x="9637791" y="3600000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Seguros</a:t>
              </a: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7EEC14D7-E95B-C3AF-E8E8-102433F442F9}"/>
              </a:ext>
            </a:extLst>
          </p:cNvPr>
          <p:cNvGrpSpPr/>
          <p:nvPr/>
        </p:nvGrpSpPr>
        <p:grpSpPr>
          <a:xfrm>
            <a:off x="8297320" y="4410000"/>
            <a:ext cx="2956949" cy="567684"/>
            <a:chOff x="8435870" y="4410000"/>
            <a:chExt cx="2956949" cy="567684"/>
          </a:xfrm>
        </p:grpSpPr>
        <p:pic>
          <p:nvPicPr>
            <p:cNvPr id="22" name="Gráfico 21" descr="Funcionária de escritório com preenchimento sólido">
              <a:extLst>
                <a:ext uri="{FF2B5EF4-FFF2-40B4-BE49-F238E27FC236}">
                  <a16:creationId xmlns:a16="http://schemas.microsoft.com/office/drawing/2014/main" id="{5788E085-09EC-7309-82DB-EED3B0C524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8435870" y="4410000"/>
              <a:ext cx="567684" cy="567684"/>
            </a:xfrm>
            <a:prstGeom prst="rect">
              <a:avLst/>
            </a:prstGeom>
          </p:spPr>
        </p:pic>
        <p:sp>
          <p:nvSpPr>
            <p:cNvPr id="34" name="Isosceles Triangle 123">
              <a:extLst>
                <a:ext uri="{FF2B5EF4-FFF2-40B4-BE49-F238E27FC236}">
                  <a16:creationId xmlns:a16="http://schemas.microsoft.com/office/drawing/2014/main" id="{707A3E2E-D6ED-01ED-575A-60E514AE42BB}"/>
                </a:ext>
              </a:extLst>
            </p:cNvPr>
            <p:cNvSpPr/>
            <p:nvPr/>
          </p:nvSpPr>
          <p:spPr>
            <a:xfrm rot="5400000">
              <a:off x="9082800" y="45432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6" name="Retângulo 1114">
              <a:extLst>
                <a:ext uri="{FF2B5EF4-FFF2-40B4-BE49-F238E27FC236}">
                  <a16:creationId xmlns:a16="http://schemas.microsoft.com/office/drawing/2014/main" id="{2059C31A-0F07-BA45-D7A7-5895490D61F6}"/>
                </a:ext>
              </a:extLst>
            </p:cNvPr>
            <p:cNvSpPr/>
            <p:nvPr/>
          </p:nvSpPr>
          <p:spPr>
            <a:xfrm>
              <a:off x="9637200" y="4456800"/>
              <a:ext cx="1755619" cy="520884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Verificador independente</a:t>
              </a:r>
            </a:p>
          </p:txBody>
        </p:sp>
      </p:grpSp>
      <p:grpSp>
        <p:nvGrpSpPr>
          <p:cNvPr id="52" name="Agrupar 51">
            <a:extLst>
              <a:ext uri="{FF2B5EF4-FFF2-40B4-BE49-F238E27FC236}">
                <a16:creationId xmlns:a16="http://schemas.microsoft.com/office/drawing/2014/main" id="{3FFCFCE9-C503-89EA-F538-FE3D2F7D046E}"/>
              </a:ext>
            </a:extLst>
          </p:cNvPr>
          <p:cNvGrpSpPr/>
          <p:nvPr/>
        </p:nvGrpSpPr>
        <p:grpSpPr>
          <a:xfrm>
            <a:off x="8302727" y="5217137"/>
            <a:ext cx="2951542" cy="633507"/>
            <a:chOff x="8441277" y="5217137"/>
            <a:chExt cx="2951542" cy="633507"/>
          </a:xfrm>
        </p:grpSpPr>
        <p:pic>
          <p:nvPicPr>
            <p:cNvPr id="23" name="Gráfico 22" descr="Flecha circular com preenchimento sólido">
              <a:extLst>
                <a:ext uri="{FF2B5EF4-FFF2-40B4-BE49-F238E27FC236}">
                  <a16:creationId xmlns:a16="http://schemas.microsoft.com/office/drawing/2014/main" id="{B767605A-00FD-2A44-E1CA-1588749A8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8441277" y="5217137"/>
              <a:ext cx="633507" cy="633507"/>
            </a:xfrm>
            <a:prstGeom prst="rect">
              <a:avLst/>
            </a:prstGeom>
          </p:spPr>
        </p:pic>
        <p:sp>
          <p:nvSpPr>
            <p:cNvPr id="35" name="Isosceles Triangle 123">
              <a:extLst>
                <a:ext uri="{FF2B5EF4-FFF2-40B4-BE49-F238E27FC236}">
                  <a16:creationId xmlns:a16="http://schemas.microsoft.com/office/drawing/2014/main" id="{B12A900F-F6E7-E43D-17E7-3792A7E3574B}"/>
                </a:ext>
              </a:extLst>
            </p:cNvPr>
            <p:cNvSpPr/>
            <p:nvPr/>
          </p:nvSpPr>
          <p:spPr>
            <a:xfrm rot="5400000">
              <a:off x="9082800" y="5428800"/>
              <a:ext cx="446664" cy="301196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Calibri Light" panose="020F0302020204030204" pitchFamily="34" charset="0"/>
              </a:endParaRPr>
            </a:p>
          </p:txBody>
        </p:sp>
        <p:sp>
          <p:nvSpPr>
            <p:cNvPr id="47" name="Retângulo 1114">
              <a:extLst>
                <a:ext uri="{FF2B5EF4-FFF2-40B4-BE49-F238E27FC236}">
                  <a16:creationId xmlns:a16="http://schemas.microsoft.com/office/drawing/2014/main" id="{85CD0E13-B277-FF8B-AF4D-E4375A3CED21}"/>
                </a:ext>
              </a:extLst>
            </p:cNvPr>
            <p:cNvSpPr/>
            <p:nvPr/>
          </p:nvSpPr>
          <p:spPr>
            <a:xfrm>
              <a:off x="9637200" y="5356800"/>
              <a:ext cx="1755619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Outras despesas</a:t>
              </a:r>
            </a:p>
          </p:txBody>
        </p:sp>
      </p:grp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8C1A25AF-CEA5-DFE2-ED0D-1B4AC262FA5E}"/>
              </a:ext>
            </a:extLst>
          </p:cNvPr>
          <p:cNvSpPr txBox="1"/>
          <p:nvPr/>
        </p:nvSpPr>
        <p:spPr>
          <a:xfrm>
            <a:off x="3366591" y="2715027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20,3 %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2682C00F-C7A3-E023-0282-818A68B6E463}"/>
              </a:ext>
            </a:extLst>
          </p:cNvPr>
          <p:cNvSpPr txBox="1"/>
          <p:nvPr/>
        </p:nvSpPr>
        <p:spPr>
          <a:xfrm>
            <a:off x="3367420" y="3612540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defRPr b="1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pt-BR" dirty="0"/>
              <a:t>12,7 %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58BAC8D4-0BD4-72A6-CEFD-7025AF609916}"/>
              </a:ext>
            </a:extLst>
          </p:cNvPr>
          <p:cNvSpPr txBox="1"/>
          <p:nvPr/>
        </p:nvSpPr>
        <p:spPr>
          <a:xfrm>
            <a:off x="3367420" y="4511212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12,1 %</a:t>
            </a:r>
          </a:p>
        </p:txBody>
      </p:sp>
      <p:sp>
        <p:nvSpPr>
          <p:cNvPr id="60" name="CaixaDeTexto 59">
            <a:extLst>
              <a:ext uri="{FF2B5EF4-FFF2-40B4-BE49-F238E27FC236}">
                <a16:creationId xmlns:a16="http://schemas.microsoft.com/office/drawing/2014/main" id="{03DCE366-1BE3-CABE-8314-20960FA5D707}"/>
              </a:ext>
            </a:extLst>
          </p:cNvPr>
          <p:cNvSpPr txBox="1"/>
          <p:nvPr/>
        </p:nvSpPr>
        <p:spPr>
          <a:xfrm>
            <a:off x="3367420" y="5388790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11,0 %</a:t>
            </a:r>
          </a:p>
        </p:txBody>
      </p:sp>
      <p:sp>
        <p:nvSpPr>
          <p:cNvPr id="61" name="CaixaDeTexto 60">
            <a:extLst>
              <a:ext uri="{FF2B5EF4-FFF2-40B4-BE49-F238E27FC236}">
                <a16:creationId xmlns:a16="http://schemas.microsoft.com/office/drawing/2014/main" id="{1A259B16-C6D5-AAF8-987C-E20CCF12A2DE}"/>
              </a:ext>
            </a:extLst>
          </p:cNvPr>
          <p:cNvSpPr txBox="1"/>
          <p:nvPr/>
        </p:nvSpPr>
        <p:spPr>
          <a:xfrm>
            <a:off x="7383477" y="2715027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00000"/>
              </a:lnSpc>
              <a:defRPr b="1">
                <a:solidFill>
                  <a:srgbClr val="FF0000"/>
                </a:solidFill>
                <a:latin typeface="Calibri Light" panose="020F0302020204030204" pitchFamily="34" charset="0"/>
              </a:defRPr>
            </a:lvl1pPr>
          </a:lstStyle>
          <a:p>
            <a:r>
              <a:rPr lang="pt-BR" dirty="0"/>
              <a:t>10,9 %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FB817D60-3D0A-FEAA-EA3A-ACBECFE9949B}"/>
              </a:ext>
            </a:extLst>
          </p:cNvPr>
          <p:cNvSpPr txBox="1"/>
          <p:nvPr/>
        </p:nvSpPr>
        <p:spPr>
          <a:xfrm>
            <a:off x="7384306" y="3612540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9,5 %</a:t>
            </a:r>
          </a:p>
        </p:txBody>
      </p:sp>
      <p:sp>
        <p:nvSpPr>
          <p:cNvPr id="63" name="CaixaDeTexto 62">
            <a:extLst>
              <a:ext uri="{FF2B5EF4-FFF2-40B4-BE49-F238E27FC236}">
                <a16:creationId xmlns:a16="http://schemas.microsoft.com/office/drawing/2014/main" id="{6191737A-B4B7-06DF-80A5-BE6F948C9633}"/>
              </a:ext>
            </a:extLst>
          </p:cNvPr>
          <p:cNvSpPr txBox="1"/>
          <p:nvPr/>
        </p:nvSpPr>
        <p:spPr>
          <a:xfrm>
            <a:off x="7384306" y="4511212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9,4 %</a:t>
            </a:r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id="{4F63EEB0-BA30-042A-2788-A7A3042102B6}"/>
              </a:ext>
            </a:extLst>
          </p:cNvPr>
          <p:cNvSpPr txBox="1"/>
          <p:nvPr/>
        </p:nvSpPr>
        <p:spPr>
          <a:xfrm>
            <a:off x="7384306" y="5388790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7,9 %</a:t>
            </a:r>
          </a:p>
        </p:txBody>
      </p:sp>
      <p:sp>
        <p:nvSpPr>
          <p:cNvPr id="74" name="CaixaDeTexto 73">
            <a:extLst>
              <a:ext uri="{FF2B5EF4-FFF2-40B4-BE49-F238E27FC236}">
                <a16:creationId xmlns:a16="http://schemas.microsoft.com/office/drawing/2014/main" id="{3961F475-C9CF-8DEF-0264-D6DDA0127F6F}"/>
              </a:ext>
            </a:extLst>
          </p:cNvPr>
          <p:cNvSpPr txBox="1"/>
          <p:nvPr/>
        </p:nvSpPr>
        <p:spPr>
          <a:xfrm>
            <a:off x="11192873" y="2715027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3,1 %</a:t>
            </a:r>
          </a:p>
        </p:txBody>
      </p: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6F8C78BA-E26C-D4BC-BBBF-66D7B9BE5CCA}"/>
              </a:ext>
            </a:extLst>
          </p:cNvPr>
          <p:cNvSpPr txBox="1"/>
          <p:nvPr/>
        </p:nvSpPr>
        <p:spPr>
          <a:xfrm>
            <a:off x="11193702" y="3612540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1,9 %</a:t>
            </a:r>
          </a:p>
        </p:txBody>
      </p:sp>
      <p:sp>
        <p:nvSpPr>
          <p:cNvPr id="76" name="CaixaDeTexto 75">
            <a:extLst>
              <a:ext uri="{FF2B5EF4-FFF2-40B4-BE49-F238E27FC236}">
                <a16:creationId xmlns:a16="http://schemas.microsoft.com/office/drawing/2014/main" id="{3F89CD8F-9CE2-67CB-E288-E7C413D5CD0E}"/>
              </a:ext>
            </a:extLst>
          </p:cNvPr>
          <p:cNvSpPr txBox="1"/>
          <p:nvPr/>
        </p:nvSpPr>
        <p:spPr>
          <a:xfrm>
            <a:off x="11193702" y="4511212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1,0 %</a:t>
            </a:r>
          </a:p>
        </p:txBody>
      </p:sp>
      <p:sp>
        <p:nvSpPr>
          <p:cNvPr id="77" name="CaixaDeTexto 76">
            <a:extLst>
              <a:ext uri="{FF2B5EF4-FFF2-40B4-BE49-F238E27FC236}">
                <a16:creationId xmlns:a16="http://schemas.microsoft.com/office/drawing/2014/main" id="{2C2C3EC0-9863-83FA-A597-9D1DF533336D}"/>
              </a:ext>
            </a:extLst>
          </p:cNvPr>
          <p:cNvSpPr txBox="1"/>
          <p:nvPr/>
        </p:nvSpPr>
        <p:spPr>
          <a:xfrm>
            <a:off x="11193702" y="5388790"/>
            <a:ext cx="940958" cy="408623"/>
          </a:xfrm>
          <a:prstGeom prst="round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FF0000"/>
                </a:solidFill>
                <a:latin typeface="Calibri Light" panose="020F0302020204030204" pitchFamily="34" charset="0"/>
              </a:rPr>
              <a:t>0,2 %</a:t>
            </a:r>
          </a:p>
        </p:txBody>
      </p:sp>
      <p:pic>
        <p:nvPicPr>
          <p:cNvPr id="55" name="Picture 35">
            <a:extLst>
              <a:ext uri="{FF2B5EF4-FFF2-40B4-BE49-F238E27FC236}">
                <a16:creationId xmlns:a16="http://schemas.microsoft.com/office/drawing/2014/main" id="{360EDF04-B540-023E-62E8-361242FF83A8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48" name="Imagem 47" descr="Texto&#10;&#10;Descrição gerada automaticamente com confiança baixa">
            <a:extLst>
              <a:ext uri="{FF2B5EF4-FFF2-40B4-BE49-F238E27FC236}">
                <a16:creationId xmlns:a16="http://schemas.microsoft.com/office/drawing/2014/main" id="{5A78F65B-0763-7DCE-8553-B100805063E9}"/>
              </a:ext>
            </a:extLst>
          </p:cNvPr>
          <p:cNvPicPr>
            <a:picLocks noChangeAspect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96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Técnico-Operacional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72F428B2-3630-4A89-92F5-2D85D09A833D}"/>
              </a:ext>
            </a:extLst>
          </p:cNvPr>
          <p:cNvGrpSpPr/>
          <p:nvPr/>
        </p:nvGrpSpPr>
        <p:grpSpPr>
          <a:xfrm>
            <a:off x="2512895" y="1051200"/>
            <a:ext cx="2315291" cy="544513"/>
            <a:chOff x="2512895" y="1051200"/>
            <a:chExt cx="2315291" cy="544513"/>
          </a:xfrm>
        </p:grpSpPr>
        <p:sp>
          <p:nvSpPr>
            <p:cNvPr id="13" name="Retângulo 1114">
              <a:extLst>
                <a:ext uri="{FF2B5EF4-FFF2-40B4-BE49-F238E27FC236}">
                  <a16:creationId xmlns:a16="http://schemas.microsoft.com/office/drawing/2014/main" id="{1BC914B8-906D-4A0E-A6FC-16716CC5ED18}"/>
                </a:ext>
              </a:extLst>
            </p:cNvPr>
            <p:cNvSpPr/>
            <p:nvPr/>
          </p:nvSpPr>
          <p:spPr>
            <a:xfrm>
              <a:off x="251289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     Demanda</a:t>
              </a:r>
            </a:p>
          </p:txBody>
        </p:sp>
        <p:pic>
          <p:nvPicPr>
            <p:cNvPr id="14" name="Gráfico 13" descr="Grupo de pessoas com preenchimento sólido">
              <a:extLst>
                <a:ext uri="{FF2B5EF4-FFF2-40B4-BE49-F238E27FC236}">
                  <a16:creationId xmlns:a16="http://schemas.microsoft.com/office/drawing/2014/main" id="{ED3FC789-1BB0-4E5E-9F7C-F0ACD14F4E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76423" y="1093342"/>
              <a:ext cx="457200" cy="457200"/>
            </a:xfrm>
            <a:prstGeom prst="rect">
              <a:avLst/>
            </a:prstGeom>
          </p:spPr>
        </p:pic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5AAF8753-8A57-4DBB-A524-953F961B9977}"/>
              </a:ext>
            </a:extLst>
          </p:cNvPr>
          <p:cNvGrpSpPr/>
          <p:nvPr/>
        </p:nvGrpSpPr>
        <p:grpSpPr>
          <a:xfrm>
            <a:off x="4934045" y="1013547"/>
            <a:ext cx="2315291" cy="616789"/>
            <a:chOff x="4934045" y="1013547"/>
            <a:chExt cx="2315291" cy="616789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6603C5F1-6D12-4857-9D65-007190982534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 Capex</a:t>
              </a:r>
            </a:p>
          </p:txBody>
        </p:sp>
        <p:pic>
          <p:nvPicPr>
            <p:cNvPr id="17" name="Gráfico 16" descr="Trator com preenchimento sólido">
              <a:extLst>
                <a:ext uri="{FF2B5EF4-FFF2-40B4-BE49-F238E27FC236}">
                  <a16:creationId xmlns:a16="http://schemas.microsoft.com/office/drawing/2014/main" id="{5997E15B-CEAA-4207-AAF2-E8A2192FE3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982928" y="1013547"/>
              <a:ext cx="616789" cy="616789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B5C09B0-84DD-44B8-A984-52896B5F5BDD}"/>
              </a:ext>
            </a:extLst>
          </p:cNvPr>
          <p:cNvGrpSpPr/>
          <p:nvPr/>
        </p:nvGrpSpPr>
        <p:grpSpPr>
          <a:xfrm>
            <a:off x="7363815" y="1022175"/>
            <a:ext cx="2315291" cy="590909"/>
            <a:chOff x="7363815" y="1022175"/>
            <a:chExt cx="2315291" cy="590909"/>
          </a:xfrm>
          <a:solidFill>
            <a:schemeClr val="accent1">
              <a:lumMod val="75000"/>
            </a:schemeClr>
          </a:solidFill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88729A0B-FB57-4873-8E82-1B3846C1B2D1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      Opex</a:t>
              </a:r>
            </a:p>
          </p:txBody>
        </p:sp>
        <p:pic>
          <p:nvPicPr>
            <p:cNvPr id="20" name="Gráfico 19" descr="Engrenagem única com preenchimento sólido">
              <a:extLst>
                <a:ext uri="{FF2B5EF4-FFF2-40B4-BE49-F238E27FC236}">
                  <a16:creationId xmlns:a16="http://schemas.microsoft.com/office/drawing/2014/main" id="{956F7C05-A167-4B04-AB5F-718720EE2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63815" y="1022175"/>
              <a:ext cx="590909" cy="590909"/>
            </a:xfrm>
            <a:prstGeom prst="rect">
              <a:avLst/>
            </a:prstGeom>
          </p:spPr>
        </p:pic>
      </p:grp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A6FD8EC4-DFD2-6DBF-D509-63D0AEE387D3}"/>
              </a:ext>
            </a:extLst>
          </p:cNvPr>
          <p:cNvGraphicFramePr>
            <a:graphicFrameLocks/>
          </p:cNvGraphicFramePr>
          <p:nvPr/>
        </p:nvGraphicFramePr>
        <p:xfrm>
          <a:off x="306767" y="1971469"/>
          <a:ext cx="8366176" cy="451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28" name="Picture 35">
            <a:extLst>
              <a:ext uri="{FF2B5EF4-FFF2-40B4-BE49-F238E27FC236}">
                <a16:creationId xmlns:a16="http://schemas.microsoft.com/office/drawing/2014/main" id="{E5A01378-A4F0-0F4F-9D79-86D44525E64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6" name="Imagem 25" descr="Texto&#10;&#10;Descrição gerada automaticamente com confiança baixa">
            <a:extLst>
              <a:ext uri="{FF2B5EF4-FFF2-40B4-BE49-F238E27FC236}">
                <a16:creationId xmlns:a16="http://schemas.microsoft.com/office/drawing/2014/main" id="{A19D0369-C6B8-261D-C3D2-F4A32E2A3AB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86" name="CaixaDeTexto 85">
            <a:extLst>
              <a:ext uri="{FF2B5EF4-FFF2-40B4-BE49-F238E27FC236}">
                <a16:creationId xmlns:a16="http://schemas.microsoft.com/office/drawing/2014/main" id="{5D93FE09-C89E-D4B5-6ACF-E730A743EBBD}"/>
              </a:ext>
            </a:extLst>
          </p:cNvPr>
          <p:cNvSpPr txBox="1"/>
          <p:nvPr/>
        </p:nvSpPr>
        <p:spPr>
          <a:xfrm>
            <a:off x="8645034" y="2425852"/>
            <a:ext cx="3265820" cy="403737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Opex total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R$ 2,67 bilhões;</a:t>
            </a:r>
          </a:p>
          <a:p>
            <a:pPr marL="171450" lvl="0" indent="-17145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Opex Por passageiro de </a:t>
            </a:r>
          </a:p>
          <a:p>
            <a:pPr lvl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     R$ 16,40;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Custos Operacionais no 1º ano equivalente a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195 dias (170 dias de fase de transição); e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Não foi considerado o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IPTU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, o risco será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alocado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ao Poder Concedente.</a:t>
            </a:r>
            <a:endParaRPr lang="pt-BR" sz="16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865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78172D2-5291-4292-B41C-083265D53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189508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Garantia Pública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704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962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44F4889C-888F-99AC-2558-AB2F61B49190}"/>
              </a:ext>
            </a:extLst>
          </p:cNvPr>
          <p:cNvGrpSpPr/>
          <p:nvPr/>
        </p:nvGrpSpPr>
        <p:grpSpPr>
          <a:xfrm>
            <a:off x="1055617" y="1855785"/>
            <a:ext cx="1930201" cy="432000"/>
            <a:chOff x="1118565" y="2278475"/>
            <a:chExt cx="1930201" cy="432000"/>
          </a:xfrm>
          <a:solidFill>
            <a:schemeClr val="accent1">
              <a:lumMod val="75000"/>
            </a:schemeClr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0EA8ABF8-CE80-3E39-ECCE-F8A7499860D2}"/>
                </a:ext>
              </a:extLst>
            </p:cNvPr>
            <p:cNvSpPr/>
            <p:nvPr/>
          </p:nvSpPr>
          <p:spPr>
            <a:xfrm>
              <a:off x="1147526" y="227847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Aviação reguladas</a:t>
              </a:r>
            </a:p>
          </p:txBody>
        </p:sp>
        <p:pic>
          <p:nvPicPr>
            <p:cNvPr id="7" name="Gráfico 6" descr="Avião com preenchimento sólido">
              <a:extLst>
                <a:ext uri="{FF2B5EF4-FFF2-40B4-BE49-F238E27FC236}">
                  <a16:creationId xmlns:a16="http://schemas.microsoft.com/office/drawing/2014/main" id="{5C334E2E-91BF-D85A-CE33-D9D617F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18565" y="2312861"/>
              <a:ext cx="370161" cy="370161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6F2976-1282-58D6-3AB4-790393A01292}"/>
              </a:ext>
            </a:extLst>
          </p:cNvPr>
          <p:cNvGrpSpPr/>
          <p:nvPr/>
        </p:nvGrpSpPr>
        <p:grpSpPr>
          <a:xfrm>
            <a:off x="9235583" y="1857626"/>
            <a:ext cx="1900800" cy="432000"/>
            <a:chOff x="9522821" y="2280316"/>
            <a:chExt cx="1900800" cy="432000"/>
          </a:xfrm>
        </p:grpSpPr>
        <p:sp>
          <p:nvSpPr>
            <p:cNvPr id="11" name="Retângulo 1114">
              <a:extLst>
                <a:ext uri="{FF2B5EF4-FFF2-40B4-BE49-F238E27FC236}">
                  <a16:creationId xmlns:a16="http://schemas.microsoft.com/office/drawing/2014/main" id="{07BCD011-F40C-25AB-135D-CBCB7DADC015}"/>
                </a:ext>
              </a:extLst>
            </p:cNvPr>
            <p:cNvSpPr/>
            <p:nvPr/>
          </p:nvSpPr>
          <p:spPr>
            <a:xfrm>
              <a:off x="9522821" y="2280316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Aporte</a:t>
              </a:r>
            </a:p>
          </p:txBody>
        </p:sp>
        <p:pic>
          <p:nvPicPr>
            <p:cNvPr id="12" name="Gráfico 11" descr="Dinheiro com preenchimento sólido">
              <a:extLst>
                <a:ext uri="{FF2B5EF4-FFF2-40B4-BE49-F238E27FC236}">
                  <a16:creationId xmlns:a16="http://schemas.microsoft.com/office/drawing/2014/main" id="{DEE2CA11-FA86-87DC-105B-FA6D5B6CE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96076" y="2338739"/>
              <a:ext cx="327976" cy="327976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2A616D-D52C-1565-84B5-D99873A32DED}"/>
              </a:ext>
            </a:extLst>
          </p:cNvPr>
          <p:cNvGrpSpPr/>
          <p:nvPr/>
        </p:nvGrpSpPr>
        <p:grpSpPr>
          <a:xfrm>
            <a:off x="3119450" y="1857007"/>
            <a:ext cx="1900800" cy="432000"/>
            <a:chOff x="3087719" y="1857007"/>
            <a:chExt cx="1900800" cy="432000"/>
          </a:xfrm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2590702C-33CD-3C05-59E2-1D7AD2FDC951}"/>
                </a:ext>
              </a:extLst>
            </p:cNvPr>
            <p:cNvSpPr/>
            <p:nvPr/>
          </p:nvSpPr>
          <p:spPr>
            <a:xfrm>
              <a:off x="3087719" y="1857007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reguladas</a:t>
              </a:r>
            </a:p>
          </p:txBody>
        </p:sp>
        <p:pic>
          <p:nvPicPr>
            <p:cNvPr id="17" name="Gráfico 16" descr="Aterrissagem com preenchimento sólido">
              <a:extLst>
                <a:ext uri="{FF2B5EF4-FFF2-40B4-BE49-F238E27FC236}">
                  <a16:creationId xmlns:a16="http://schemas.microsoft.com/office/drawing/2014/main" id="{0805C176-5342-C38E-3DF3-21CD25A1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25501" y="1942766"/>
              <a:ext cx="303675" cy="303675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4CE3BAC-8E67-7DE0-DEAE-2219B90109D1}"/>
              </a:ext>
            </a:extLst>
          </p:cNvPr>
          <p:cNvGrpSpPr/>
          <p:nvPr/>
        </p:nvGrpSpPr>
        <p:grpSpPr>
          <a:xfrm>
            <a:off x="5154635" y="1856110"/>
            <a:ext cx="1900800" cy="432000"/>
            <a:chOff x="8075163" y="2280201"/>
            <a:chExt cx="1900800" cy="432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F6FC3B81-A699-E051-9477-67B074143296}"/>
                </a:ext>
              </a:extLst>
            </p:cNvPr>
            <p:cNvSpPr/>
            <p:nvPr/>
          </p:nvSpPr>
          <p:spPr>
            <a:xfrm>
              <a:off x="8075163" y="2280201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aéreas</a:t>
              </a:r>
            </a:p>
          </p:txBody>
        </p:sp>
        <p:pic>
          <p:nvPicPr>
            <p:cNvPr id="23" name="Gráfico 22" descr="Quiosque com preenchimento sólido">
              <a:extLst>
                <a:ext uri="{FF2B5EF4-FFF2-40B4-BE49-F238E27FC236}">
                  <a16:creationId xmlns:a16="http://schemas.microsoft.com/office/drawing/2014/main" id="{8B3DED47-4ACC-699C-301A-FB28A235A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122756" y="2343942"/>
              <a:ext cx="305762" cy="305762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8BCF928-9199-DAD3-D7BF-487EF4FDB08E}"/>
              </a:ext>
            </a:extLst>
          </p:cNvPr>
          <p:cNvGrpSpPr/>
          <p:nvPr/>
        </p:nvGrpSpPr>
        <p:grpSpPr>
          <a:xfrm>
            <a:off x="7194493" y="1856110"/>
            <a:ext cx="1900800" cy="432000"/>
            <a:chOff x="7464475" y="2278800"/>
            <a:chExt cx="1900800" cy="432000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5D22EC4E-3F67-413C-96EF-2F02E24D3D51}"/>
                </a:ext>
              </a:extLst>
            </p:cNvPr>
            <p:cNvSpPr/>
            <p:nvPr/>
          </p:nvSpPr>
          <p:spPr>
            <a:xfrm>
              <a:off x="7464475" y="2278800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Contraprestação</a:t>
              </a:r>
            </a:p>
          </p:txBody>
        </p:sp>
        <p:pic>
          <p:nvPicPr>
            <p:cNvPr id="28" name="Gráfico 27" descr="Baú de tesouro com preenchimento sólido">
              <a:extLst>
                <a:ext uri="{FF2B5EF4-FFF2-40B4-BE49-F238E27FC236}">
                  <a16:creationId xmlns:a16="http://schemas.microsoft.com/office/drawing/2014/main" id="{FAC6E20D-71D6-4128-7098-2D6112F0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507546" y="2359837"/>
              <a:ext cx="295230" cy="295230"/>
            </a:xfrm>
            <a:prstGeom prst="rect">
              <a:avLst/>
            </a:prstGeom>
          </p:spPr>
        </p:pic>
      </p:grpSp>
      <p:graphicFrame>
        <p:nvGraphicFramePr>
          <p:cNvPr id="29" name="Gráfico 28">
            <a:extLst>
              <a:ext uri="{FF2B5EF4-FFF2-40B4-BE49-F238E27FC236}">
                <a16:creationId xmlns:a16="http://schemas.microsoft.com/office/drawing/2014/main" id="{7687577A-C2B4-5378-0052-8D94EBD891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21433"/>
              </p:ext>
            </p:extLst>
          </p:nvPr>
        </p:nvGraphicFramePr>
        <p:xfrm>
          <a:off x="1107549" y="2469115"/>
          <a:ext cx="7820694" cy="411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30" name="CaixaDeTexto 29">
            <a:extLst>
              <a:ext uri="{FF2B5EF4-FFF2-40B4-BE49-F238E27FC236}">
                <a16:creationId xmlns:a16="http://schemas.microsoft.com/office/drawing/2014/main" id="{A47F0415-2F29-C1F5-A55A-17CD7378AEA3}"/>
              </a:ext>
            </a:extLst>
          </p:cNvPr>
          <p:cNvSpPr txBox="1"/>
          <p:nvPr/>
        </p:nvSpPr>
        <p:spPr>
          <a:xfrm>
            <a:off x="8928243" y="2551663"/>
            <a:ext cx="2971506" cy="3904738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Tarifa de Embarque e Conexão;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Tarifa de Pouso;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Tarifa de Permanência; 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Tarifa de Armazenagem e Capatazia; e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Total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R$ 4,61 bilhões. </a:t>
            </a:r>
          </a:p>
        </p:txBody>
      </p:sp>
    </p:spTree>
    <p:extLst>
      <p:ext uri="{BB962C8B-B14F-4D97-AF65-F5344CB8AC3E}">
        <p14:creationId xmlns:p14="http://schemas.microsoft.com/office/powerpoint/2010/main" val="3054560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44F4889C-888F-99AC-2558-AB2F61B49190}"/>
              </a:ext>
            </a:extLst>
          </p:cNvPr>
          <p:cNvGrpSpPr/>
          <p:nvPr/>
        </p:nvGrpSpPr>
        <p:grpSpPr>
          <a:xfrm>
            <a:off x="1055617" y="1855785"/>
            <a:ext cx="1930201" cy="432000"/>
            <a:chOff x="1118565" y="2278475"/>
            <a:chExt cx="1930201" cy="432000"/>
          </a:xfrm>
          <a:solidFill>
            <a:schemeClr val="bg1"/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0EA8ABF8-CE80-3E39-ECCE-F8A7499860D2}"/>
                </a:ext>
              </a:extLst>
            </p:cNvPr>
            <p:cNvSpPr/>
            <p:nvPr/>
          </p:nvSpPr>
          <p:spPr>
            <a:xfrm>
              <a:off x="1147526" y="227847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reguladas</a:t>
              </a:r>
            </a:p>
          </p:txBody>
        </p:sp>
        <p:pic>
          <p:nvPicPr>
            <p:cNvPr id="7" name="Gráfico 6" descr="Avião com preenchimento sólido">
              <a:extLst>
                <a:ext uri="{FF2B5EF4-FFF2-40B4-BE49-F238E27FC236}">
                  <a16:creationId xmlns:a16="http://schemas.microsoft.com/office/drawing/2014/main" id="{5C334E2E-91BF-D85A-CE33-D9D617F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18565" y="2312861"/>
              <a:ext cx="370161" cy="370161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6F2976-1282-58D6-3AB4-790393A01292}"/>
              </a:ext>
            </a:extLst>
          </p:cNvPr>
          <p:cNvGrpSpPr/>
          <p:nvPr/>
        </p:nvGrpSpPr>
        <p:grpSpPr>
          <a:xfrm>
            <a:off x="9235583" y="1857626"/>
            <a:ext cx="1900800" cy="432000"/>
            <a:chOff x="9522821" y="2280316"/>
            <a:chExt cx="1900800" cy="432000"/>
          </a:xfrm>
        </p:grpSpPr>
        <p:sp>
          <p:nvSpPr>
            <p:cNvPr id="11" name="Retângulo 1114">
              <a:extLst>
                <a:ext uri="{FF2B5EF4-FFF2-40B4-BE49-F238E27FC236}">
                  <a16:creationId xmlns:a16="http://schemas.microsoft.com/office/drawing/2014/main" id="{07BCD011-F40C-25AB-135D-CBCB7DADC015}"/>
                </a:ext>
              </a:extLst>
            </p:cNvPr>
            <p:cNvSpPr/>
            <p:nvPr/>
          </p:nvSpPr>
          <p:spPr>
            <a:xfrm>
              <a:off x="9522821" y="2280316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Aporte</a:t>
              </a:r>
            </a:p>
          </p:txBody>
        </p:sp>
        <p:pic>
          <p:nvPicPr>
            <p:cNvPr id="12" name="Gráfico 11" descr="Dinheiro com preenchimento sólido">
              <a:extLst>
                <a:ext uri="{FF2B5EF4-FFF2-40B4-BE49-F238E27FC236}">
                  <a16:creationId xmlns:a16="http://schemas.microsoft.com/office/drawing/2014/main" id="{DEE2CA11-FA86-87DC-105B-FA6D5B6CE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96076" y="2338739"/>
              <a:ext cx="327976" cy="327976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2A616D-D52C-1565-84B5-D99873A32DED}"/>
              </a:ext>
            </a:extLst>
          </p:cNvPr>
          <p:cNvGrpSpPr/>
          <p:nvPr/>
        </p:nvGrpSpPr>
        <p:grpSpPr>
          <a:xfrm>
            <a:off x="3119450" y="1857007"/>
            <a:ext cx="1900800" cy="432000"/>
            <a:chOff x="3087719" y="1857007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2590702C-33CD-3C05-59E2-1D7AD2FDC951}"/>
                </a:ext>
              </a:extLst>
            </p:cNvPr>
            <p:cNvSpPr/>
            <p:nvPr/>
          </p:nvSpPr>
          <p:spPr>
            <a:xfrm>
              <a:off x="3087719" y="1857007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Aviação </a:t>
              </a:r>
            </a:p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não reguladas</a:t>
              </a:r>
            </a:p>
          </p:txBody>
        </p:sp>
        <p:pic>
          <p:nvPicPr>
            <p:cNvPr id="17" name="Gráfico 16" descr="Aterrissagem com preenchimento sólido">
              <a:extLst>
                <a:ext uri="{FF2B5EF4-FFF2-40B4-BE49-F238E27FC236}">
                  <a16:creationId xmlns:a16="http://schemas.microsoft.com/office/drawing/2014/main" id="{0805C176-5342-C38E-3DF3-21CD25A1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25501" y="1942766"/>
              <a:ext cx="303675" cy="303675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4CE3BAC-8E67-7DE0-DEAE-2219B90109D1}"/>
              </a:ext>
            </a:extLst>
          </p:cNvPr>
          <p:cNvGrpSpPr/>
          <p:nvPr/>
        </p:nvGrpSpPr>
        <p:grpSpPr>
          <a:xfrm>
            <a:off x="5154635" y="1856110"/>
            <a:ext cx="1900800" cy="432000"/>
            <a:chOff x="8075163" y="2280201"/>
            <a:chExt cx="1900800" cy="432000"/>
          </a:xfrm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F6FC3B81-A699-E051-9477-67B074143296}"/>
                </a:ext>
              </a:extLst>
            </p:cNvPr>
            <p:cNvSpPr/>
            <p:nvPr/>
          </p:nvSpPr>
          <p:spPr>
            <a:xfrm>
              <a:off x="8075163" y="2280201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aéreas</a:t>
              </a:r>
            </a:p>
          </p:txBody>
        </p:sp>
        <p:pic>
          <p:nvPicPr>
            <p:cNvPr id="23" name="Gráfico 22" descr="Quiosque com preenchimento sólido">
              <a:extLst>
                <a:ext uri="{FF2B5EF4-FFF2-40B4-BE49-F238E27FC236}">
                  <a16:creationId xmlns:a16="http://schemas.microsoft.com/office/drawing/2014/main" id="{8B3DED47-4ACC-699C-301A-FB28A235A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122756" y="2343942"/>
              <a:ext cx="305762" cy="305762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8BCF928-9199-DAD3-D7BF-487EF4FDB08E}"/>
              </a:ext>
            </a:extLst>
          </p:cNvPr>
          <p:cNvGrpSpPr/>
          <p:nvPr/>
        </p:nvGrpSpPr>
        <p:grpSpPr>
          <a:xfrm>
            <a:off x="7194493" y="1856110"/>
            <a:ext cx="1900800" cy="432000"/>
            <a:chOff x="7464475" y="2278800"/>
            <a:chExt cx="1900800" cy="432000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5D22EC4E-3F67-413C-96EF-2F02E24D3D51}"/>
                </a:ext>
              </a:extLst>
            </p:cNvPr>
            <p:cNvSpPr/>
            <p:nvPr/>
          </p:nvSpPr>
          <p:spPr>
            <a:xfrm>
              <a:off x="7464475" y="2278800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Contraprestação</a:t>
              </a:r>
            </a:p>
          </p:txBody>
        </p:sp>
        <p:pic>
          <p:nvPicPr>
            <p:cNvPr id="28" name="Gráfico 27" descr="Baú de tesouro com preenchimento sólido">
              <a:extLst>
                <a:ext uri="{FF2B5EF4-FFF2-40B4-BE49-F238E27FC236}">
                  <a16:creationId xmlns:a16="http://schemas.microsoft.com/office/drawing/2014/main" id="{FAC6E20D-71D6-4128-7098-2D6112F0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507546" y="2359837"/>
              <a:ext cx="295230" cy="295230"/>
            </a:xfrm>
            <a:prstGeom prst="rect">
              <a:avLst/>
            </a:prstGeom>
          </p:spPr>
        </p:pic>
      </p:grp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907F612C-C548-40D1-D693-75FE1A3139A9}"/>
              </a:ext>
            </a:extLst>
          </p:cNvPr>
          <p:cNvSpPr txBox="1"/>
          <p:nvPr/>
        </p:nvSpPr>
        <p:spPr>
          <a:xfrm>
            <a:off x="9095293" y="3070391"/>
            <a:ext cx="2853552" cy="2995968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Abastecimento de Combustível;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Catering 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Aluguel de Balcão de Check-In; e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Total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R$ 288,88 milhões. </a:t>
            </a:r>
          </a:p>
        </p:txBody>
      </p:sp>
      <p:graphicFrame>
        <p:nvGraphicFramePr>
          <p:cNvPr id="64" name="Gráfico 63">
            <a:extLst>
              <a:ext uri="{FF2B5EF4-FFF2-40B4-BE49-F238E27FC236}">
                <a16:creationId xmlns:a16="http://schemas.microsoft.com/office/drawing/2014/main" id="{19E9E8BF-1F7E-5EF3-87B6-D42A37C3F0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4543271"/>
              </p:ext>
            </p:extLst>
          </p:nvPr>
        </p:nvGraphicFramePr>
        <p:xfrm>
          <a:off x="1108800" y="2469600"/>
          <a:ext cx="7988400" cy="411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</p:spTree>
    <p:extLst>
      <p:ext uri="{BB962C8B-B14F-4D97-AF65-F5344CB8AC3E}">
        <p14:creationId xmlns:p14="http://schemas.microsoft.com/office/powerpoint/2010/main" val="17327349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44F4889C-888F-99AC-2558-AB2F61B49190}"/>
              </a:ext>
            </a:extLst>
          </p:cNvPr>
          <p:cNvGrpSpPr/>
          <p:nvPr/>
        </p:nvGrpSpPr>
        <p:grpSpPr>
          <a:xfrm>
            <a:off x="1055617" y="1855785"/>
            <a:ext cx="1930201" cy="432000"/>
            <a:chOff x="1118565" y="2278475"/>
            <a:chExt cx="1930201" cy="432000"/>
          </a:xfrm>
          <a:solidFill>
            <a:schemeClr val="bg1"/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0EA8ABF8-CE80-3E39-ECCE-F8A7499860D2}"/>
                </a:ext>
              </a:extLst>
            </p:cNvPr>
            <p:cNvSpPr/>
            <p:nvPr/>
          </p:nvSpPr>
          <p:spPr>
            <a:xfrm>
              <a:off x="1147526" y="227847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reguladas</a:t>
              </a:r>
            </a:p>
          </p:txBody>
        </p:sp>
        <p:pic>
          <p:nvPicPr>
            <p:cNvPr id="7" name="Gráfico 6" descr="Avião com preenchimento sólido">
              <a:extLst>
                <a:ext uri="{FF2B5EF4-FFF2-40B4-BE49-F238E27FC236}">
                  <a16:creationId xmlns:a16="http://schemas.microsoft.com/office/drawing/2014/main" id="{5C334E2E-91BF-D85A-CE33-D9D617F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18565" y="2312861"/>
              <a:ext cx="370161" cy="370161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6F2976-1282-58D6-3AB4-790393A01292}"/>
              </a:ext>
            </a:extLst>
          </p:cNvPr>
          <p:cNvGrpSpPr/>
          <p:nvPr/>
        </p:nvGrpSpPr>
        <p:grpSpPr>
          <a:xfrm>
            <a:off x="9235583" y="1857626"/>
            <a:ext cx="1900800" cy="432000"/>
            <a:chOff x="9522821" y="2280316"/>
            <a:chExt cx="1900800" cy="432000"/>
          </a:xfrm>
        </p:grpSpPr>
        <p:sp>
          <p:nvSpPr>
            <p:cNvPr id="11" name="Retângulo 1114">
              <a:extLst>
                <a:ext uri="{FF2B5EF4-FFF2-40B4-BE49-F238E27FC236}">
                  <a16:creationId xmlns:a16="http://schemas.microsoft.com/office/drawing/2014/main" id="{07BCD011-F40C-25AB-135D-CBCB7DADC015}"/>
                </a:ext>
              </a:extLst>
            </p:cNvPr>
            <p:cNvSpPr/>
            <p:nvPr/>
          </p:nvSpPr>
          <p:spPr>
            <a:xfrm>
              <a:off x="9522821" y="2280316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Aporte</a:t>
              </a:r>
            </a:p>
          </p:txBody>
        </p:sp>
        <p:pic>
          <p:nvPicPr>
            <p:cNvPr id="12" name="Gráfico 11" descr="Dinheiro com preenchimento sólido">
              <a:extLst>
                <a:ext uri="{FF2B5EF4-FFF2-40B4-BE49-F238E27FC236}">
                  <a16:creationId xmlns:a16="http://schemas.microsoft.com/office/drawing/2014/main" id="{DEE2CA11-FA86-87DC-105B-FA6D5B6CE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96076" y="2338739"/>
              <a:ext cx="327976" cy="327976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2A616D-D52C-1565-84B5-D99873A32DED}"/>
              </a:ext>
            </a:extLst>
          </p:cNvPr>
          <p:cNvGrpSpPr/>
          <p:nvPr/>
        </p:nvGrpSpPr>
        <p:grpSpPr>
          <a:xfrm>
            <a:off x="3119450" y="1857007"/>
            <a:ext cx="1900800" cy="432000"/>
            <a:chOff x="3087719" y="1857007"/>
            <a:chExt cx="1900800" cy="432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2590702C-33CD-3C05-59E2-1D7AD2FDC951}"/>
                </a:ext>
              </a:extLst>
            </p:cNvPr>
            <p:cNvSpPr/>
            <p:nvPr/>
          </p:nvSpPr>
          <p:spPr>
            <a:xfrm>
              <a:off x="3087719" y="1857007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reguladas</a:t>
              </a:r>
            </a:p>
          </p:txBody>
        </p:sp>
        <p:pic>
          <p:nvPicPr>
            <p:cNvPr id="17" name="Gráfico 16" descr="Aterrissagem com preenchimento sólido">
              <a:extLst>
                <a:ext uri="{FF2B5EF4-FFF2-40B4-BE49-F238E27FC236}">
                  <a16:creationId xmlns:a16="http://schemas.microsoft.com/office/drawing/2014/main" id="{0805C176-5342-C38E-3DF3-21CD25A1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25501" y="1942766"/>
              <a:ext cx="303675" cy="303675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4CE3BAC-8E67-7DE0-DEAE-2219B90109D1}"/>
              </a:ext>
            </a:extLst>
          </p:cNvPr>
          <p:cNvGrpSpPr/>
          <p:nvPr/>
        </p:nvGrpSpPr>
        <p:grpSpPr>
          <a:xfrm>
            <a:off x="5154635" y="1856110"/>
            <a:ext cx="1900800" cy="432000"/>
            <a:chOff x="8075163" y="2280201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F6FC3B81-A699-E051-9477-67B074143296}"/>
                </a:ext>
              </a:extLst>
            </p:cNvPr>
            <p:cNvSpPr/>
            <p:nvPr/>
          </p:nvSpPr>
          <p:spPr>
            <a:xfrm>
              <a:off x="8075163" y="2280201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Não aéreas</a:t>
              </a:r>
            </a:p>
          </p:txBody>
        </p:sp>
        <p:pic>
          <p:nvPicPr>
            <p:cNvPr id="23" name="Gráfico 22" descr="Quiosque com preenchimento sólido">
              <a:extLst>
                <a:ext uri="{FF2B5EF4-FFF2-40B4-BE49-F238E27FC236}">
                  <a16:creationId xmlns:a16="http://schemas.microsoft.com/office/drawing/2014/main" id="{8B3DED47-4ACC-699C-301A-FB28A235A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122756" y="2343942"/>
              <a:ext cx="305762" cy="305762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8BCF928-9199-DAD3-D7BF-487EF4FDB08E}"/>
              </a:ext>
            </a:extLst>
          </p:cNvPr>
          <p:cNvGrpSpPr/>
          <p:nvPr/>
        </p:nvGrpSpPr>
        <p:grpSpPr>
          <a:xfrm>
            <a:off x="7194493" y="1856110"/>
            <a:ext cx="1900800" cy="432000"/>
            <a:chOff x="7464475" y="2278800"/>
            <a:chExt cx="1900800" cy="432000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5D22EC4E-3F67-413C-96EF-2F02E24D3D51}"/>
                </a:ext>
              </a:extLst>
            </p:cNvPr>
            <p:cNvSpPr/>
            <p:nvPr/>
          </p:nvSpPr>
          <p:spPr>
            <a:xfrm>
              <a:off x="7464475" y="2278800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Contraprestação</a:t>
              </a:r>
            </a:p>
          </p:txBody>
        </p:sp>
        <p:pic>
          <p:nvPicPr>
            <p:cNvPr id="28" name="Gráfico 27" descr="Baú de tesouro com preenchimento sólido">
              <a:extLst>
                <a:ext uri="{FF2B5EF4-FFF2-40B4-BE49-F238E27FC236}">
                  <a16:creationId xmlns:a16="http://schemas.microsoft.com/office/drawing/2014/main" id="{FAC6E20D-71D6-4128-7098-2D6112F0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507546" y="2359837"/>
              <a:ext cx="295230" cy="295230"/>
            </a:xfrm>
            <a:prstGeom prst="rect">
              <a:avLst/>
            </a:prstGeom>
          </p:spPr>
        </p:pic>
      </p:grpSp>
      <p:graphicFrame>
        <p:nvGraphicFramePr>
          <p:cNvPr id="29" name="Gráfico 28">
            <a:extLst>
              <a:ext uri="{FF2B5EF4-FFF2-40B4-BE49-F238E27FC236}">
                <a16:creationId xmlns:a16="http://schemas.microsoft.com/office/drawing/2014/main" id="{286B416E-E061-7C23-630D-EEEBE2769E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942146"/>
              </p:ext>
            </p:extLst>
          </p:nvPr>
        </p:nvGraphicFramePr>
        <p:xfrm>
          <a:off x="1108800" y="2469600"/>
          <a:ext cx="7593411" cy="411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30" name="CaixaDeTexto 29">
            <a:extLst>
              <a:ext uri="{FF2B5EF4-FFF2-40B4-BE49-F238E27FC236}">
                <a16:creationId xmlns:a16="http://schemas.microsoft.com/office/drawing/2014/main" id="{0116D075-7CA4-BFC3-1F3C-00D3B362F054}"/>
              </a:ext>
            </a:extLst>
          </p:cNvPr>
          <p:cNvSpPr txBox="1"/>
          <p:nvPr/>
        </p:nvSpPr>
        <p:spPr>
          <a:xfrm>
            <a:off x="8702211" y="2506513"/>
            <a:ext cx="3175694" cy="403737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 marL="171450" lvl="0" indent="-17145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Concessão - Estacionamento;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Concessão de Lojas Francas;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Concessão de Outras Lojas;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Concessão de Lojas de Comida e Bebidas (C&amp;B); e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Total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R$ 2,3 bilhões.</a:t>
            </a:r>
          </a:p>
        </p:txBody>
      </p:sp>
    </p:spTree>
    <p:extLst>
      <p:ext uri="{BB962C8B-B14F-4D97-AF65-F5344CB8AC3E}">
        <p14:creationId xmlns:p14="http://schemas.microsoft.com/office/powerpoint/2010/main" val="28849003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44F4889C-888F-99AC-2558-AB2F61B49190}"/>
              </a:ext>
            </a:extLst>
          </p:cNvPr>
          <p:cNvGrpSpPr/>
          <p:nvPr/>
        </p:nvGrpSpPr>
        <p:grpSpPr>
          <a:xfrm>
            <a:off x="1055617" y="1855785"/>
            <a:ext cx="1930201" cy="432000"/>
            <a:chOff x="1118565" y="2278475"/>
            <a:chExt cx="1930201" cy="432000"/>
          </a:xfrm>
          <a:solidFill>
            <a:schemeClr val="bg1"/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0EA8ABF8-CE80-3E39-ECCE-F8A7499860D2}"/>
                </a:ext>
              </a:extLst>
            </p:cNvPr>
            <p:cNvSpPr/>
            <p:nvPr/>
          </p:nvSpPr>
          <p:spPr>
            <a:xfrm>
              <a:off x="1147526" y="227847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reguladas</a:t>
              </a:r>
            </a:p>
          </p:txBody>
        </p:sp>
        <p:pic>
          <p:nvPicPr>
            <p:cNvPr id="7" name="Gráfico 6" descr="Avião com preenchimento sólido">
              <a:extLst>
                <a:ext uri="{FF2B5EF4-FFF2-40B4-BE49-F238E27FC236}">
                  <a16:creationId xmlns:a16="http://schemas.microsoft.com/office/drawing/2014/main" id="{5C334E2E-91BF-D85A-CE33-D9D617F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18565" y="2312861"/>
              <a:ext cx="370161" cy="370161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6F2976-1282-58D6-3AB4-790393A01292}"/>
              </a:ext>
            </a:extLst>
          </p:cNvPr>
          <p:cNvGrpSpPr/>
          <p:nvPr/>
        </p:nvGrpSpPr>
        <p:grpSpPr>
          <a:xfrm>
            <a:off x="9235583" y="1857626"/>
            <a:ext cx="1900800" cy="432000"/>
            <a:chOff x="9522821" y="2280316"/>
            <a:chExt cx="1900800" cy="432000"/>
          </a:xfrm>
        </p:grpSpPr>
        <p:sp>
          <p:nvSpPr>
            <p:cNvPr id="11" name="Retângulo 1114">
              <a:extLst>
                <a:ext uri="{FF2B5EF4-FFF2-40B4-BE49-F238E27FC236}">
                  <a16:creationId xmlns:a16="http://schemas.microsoft.com/office/drawing/2014/main" id="{07BCD011-F40C-25AB-135D-CBCB7DADC015}"/>
                </a:ext>
              </a:extLst>
            </p:cNvPr>
            <p:cNvSpPr/>
            <p:nvPr/>
          </p:nvSpPr>
          <p:spPr>
            <a:xfrm>
              <a:off x="9522821" y="2280316"/>
              <a:ext cx="1900800" cy="432000"/>
            </a:xfrm>
            <a:prstGeom prst="roundRect">
              <a:avLst>
                <a:gd name="adj" fmla="val 13041"/>
              </a:avLst>
            </a:prstGeom>
            <a:no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Aporte</a:t>
              </a:r>
            </a:p>
          </p:txBody>
        </p:sp>
        <p:pic>
          <p:nvPicPr>
            <p:cNvPr id="12" name="Gráfico 11" descr="Dinheiro com preenchimento sólido">
              <a:extLst>
                <a:ext uri="{FF2B5EF4-FFF2-40B4-BE49-F238E27FC236}">
                  <a16:creationId xmlns:a16="http://schemas.microsoft.com/office/drawing/2014/main" id="{DEE2CA11-FA86-87DC-105B-FA6D5B6CE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96076" y="2338739"/>
              <a:ext cx="327976" cy="327976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2A616D-D52C-1565-84B5-D99873A32DED}"/>
              </a:ext>
            </a:extLst>
          </p:cNvPr>
          <p:cNvGrpSpPr/>
          <p:nvPr/>
        </p:nvGrpSpPr>
        <p:grpSpPr>
          <a:xfrm>
            <a:off x="3119450" y="1857007"/>
            <a:ext cx="1900800" cy="432000"/>
            <a:chOff x="3087719" y="1857007"/>
            <a:chExt cx="1900800" cy="432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2590702C-33CD-3C05-59E2-1D7AD2FDC951}"/>
                </a:ext>
              </a:extLst>
            </p:cNvPr>
            <p:cNvSpPr/>
            <p:nvPr/>
          </p:nvSpPr>
          <p:spPr>
            <a:xfrm>
              <a:off x="3087719" y="1857007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reguladas</a:t>
              </a:r>
            </a:p>
          </p:txBody>
        </p:sp>
        <p:pic>
          <p:nvPicPr>
            <p:cNvPr id="17" name="Gráfico 16" descr="Aterrissagem com preenchimento sólido">
              <a:extLst>
                <a:ext uri="{FF2B5EF4-FFF2-40B4-BE49-F238E27FC236}">
                  <a16:creationId xmlns:a16="http://schemas.microsoft.com/office/drawing/2014/main" id="{0805C176-5342-C38E-3DF3-21CD25A1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25501" y="1942766"/>
              <a:ext cx="303675" cy="303675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4CE3BAC-8E67-7DE0-DEAE-2219B90109D1}"/>
              </a:ext>
            </a:extLst>
          </p:cNvPr>
          <p:cNvGrpSpPr/>
          <p:nvPr/>
        </p:nvGrpSpPr>
        <p:grpSpPr>
          <a:xfrm>
            <a:off x="5154635" y="1856110"/>
            <a:ext cx="1900800" cy="432000"/>
            <a:chOff x="8075163" y="2280201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F6FC3B81-A699-E051-9477-67B074143296}"/>
                </a:ext>
              </a:extLst>
            </p:cNvPr>
            <p:cNvSpPr/>
            <p:nvPr/>
          </p:nvSpPr>
          <p:spPr>
            <a:xfrm>
              <a:off x="8075163" y="2280201"/>
              <a:ext cx="1900800" cy="432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aéreas</a:t>
              </a:r>
            </a:p>
          </p:txBody>
        </p:sp>
        <p:pic>
          <p:nvPicPr>
            <p:cNvPr id="23" name="Gráfico 22" descr="Quiosque com preenchimento sólido">
              <a:extLst>
                <a:ext uri="{FF2B5EF4-FFF2-40B4-BE49-F238E27FC236}">
                  <a16:creationId xmlns:a16="http://schemas.microsoft.com/office/drawing/2014/main" id="{8B3DED47-4ACC-699C-301A-FB28A235A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122756" y="2343942"/>
              <a:ext cx="305762" cy="305762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8BCF928-9199-DAD3-D7BF-487EF4FDB08E}"/>
              </a:ext>
            </a:extLst>
          </p:cNvPr>
          <p:cNvGrpSpPr/>
          <p:nvPr/>
        </p:nvGrpSpPr>
        <p:grpSpPr>
          <a:xfrm>
            <a:off x="7194493" y="1856110"/>
            <a:ext cx="1900800" cy="432000"/>
            <a:chOff x="7464475" y="2278800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5D22EC4E-3F67-413C-96EF-2F02E24D3D51}"/>
                </a:ext>
              </a:extLst>
            </p:cNvPr>
            <p:cNvSpPr/>
            <p:nvPr/>
          </p:nvSpPr>
          <p:spPr>
            <a:xfrm>
              <a:off x="7464475" y="2278800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Contraprestação</a:t>
              </a:r>
            </a:p>
          </p:txBody>
        </p:sp>
        <p:pic>
          <p:nvPicPr>
            <p:cNvPr id="28" name="Gráfico 27" descr="Baú de tesouro com preenchimento sólido">
              <a:extLst>
                <a:ext uri="{FF2B5EF4-FFF2-40B4-BE49-F238E27FC236}">
                  <a16:creationId xmlns:a16="http://schemas.microsoft.com/office/drawing/2014/main" id="{FAC6E20D-71D6-4128-7098-2D6112F0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507546" y="2359837"/>
              <a:ext cx="295230" cy="295230"/>
            </a:xfrm>
            <a:prstGeom prst="rect">
              <a:avLst/>
            </a:prstGeom>
          </p:spPr>
        </p:pic>
      </p:grpSp>
      <p:sp>
        <p:nvSpPr>
          <p:cNvPr id="31" name="Retângulo: Cantos Arredondados 95">
            <a:extLst>
              <a:ext uri="{FF2B5EF4-FFF2-40B4-BE49-F238E27FC236}">
                <a16:creationId xmlns:a16="http://schemas.microsoft.com/office/drawing/2014/main" id="{1A6FFB72-4285-D5EE-AFE7-763E93F0B182}"/>
              </a:ext>
            </a:extLst>
          </p:cNvPr>
          <p:cNvSpPr/>
          <p:nvPr/>
        </p:nvSpPr>
        <p:spPr>
          <a:xfrm>
            <a:off x="3157232" y="4180729"/>
            <a:ext cx="5740188" cy="1612892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Contraprestação anual de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R$ 10,05 milhões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a partir do 6º ano até o 33º ano.</a:t>
            </a:r>
          </a:p>
          <a:p>
            <a:pPr algn="ctr"/>
            <a:endParaRPr lang="pt-BR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Total de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R$ 281,37 milhões 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ao longo do projeto de concessão. </a:t>
            </a:r>
          </a:p>
        </p:txBody>
      </p:sp>
      <p:pic>
        <p:nvPicPr>
          <p:cNvPr id="64" name="Gráfico 63" descr="Moedas com preenchimento sólido">
            <a:extLst>
              <a:ext uri="{FF2B5EF4-FFF2-40B4-BE49-F238E27FC236}">
                <a16:creationId xmlns:a16="http://schemas.microsoft.com/office/drawing/2014/main" id="{28D782CD-2A79-8537-69E7-E7A354C4451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619750" y="3214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920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44F4889C-888F-99AC-2558-AB2F61B49190}"/>
              </a:ext>
            </a:extLst>
          </p:cNvPr>
          <p:cNvGrpSpPr/>
          <p:nvPr/>
        </p:nvGrpSpPr>
        <p:grpSpPr>
          <a:xfrm>
            <a:off x="1055617" y="1855785"/>
            <a:ext cx="1930201" cy="432000"/>
            <a:chOff x="1118565" y="2278475"/>
            <a:chExt cx="1930201" cy="432000"/>
          </a:xfrm>
          <a:solidFill>
            <a:schemeClr val="bg1"/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0EA8ABF8-CE80-3E39-ECCE-F8A7499860D2}"/>
                </a:ext>
              </a:extLst>
            </p:cNvPr>
            <p:cNvSpPr/>
            <p:nvPr/>
          </p:nvSpPr>
          <p:spPr>
            <a:xfrm>
              <a:off x="1147526" y="227847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reguladas</a:t>
              </a:r>
            </a:p>
          </p:txBody>
        </p:sp>
        <p:pic>
          <p:nvPicPr>
            <p:cNvPr id="7" name="Gráfico 6" descr="Avião com preenchimento sólido">
              <a:extLst>
                <a:ext uri="{FF2B5EF4-FFF2-40B4-BE49-F238E27FC236}">
                  <a16:creationId xmlns:a16="http://schemas.microsoft.com/office/drawing/2014/main" id="{5C334E2E-91BF-D85A-CE33-D9D617F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18565" y="2312861"/>
              <a:ext cx="370161" cy="370161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6F2976-1282-58D6-3AB4-790393A01292}"/>
              </a:ext>
            </a:extLst>
          </p:cNvPr>
          <p:cNvGrpSpPr/>
          <p:nvPr/>
        </p:nvGrpSpPr>
        <p:grpSpPr>
          <a:xfrm>
            <a:off x="9235583" y="1857626"/>
            <a:ext cx="1900800" cy="432000"/>
            <a:chOff x="9522821" y="2280316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11" name="Retângulo 1114">
              <a:extLst>
                <a:ext uri="{FF2B5EF4-FFF2-40B4-BE49-F238E27FC236}">
                  <a16:creationId xmlns:a16="http://schemas.microsoft.com/office/drawing/2014/main" id="{07BCD011-F40C-25AB-135D-CBCB7DADC015}"/>
                </a:ext>
              </a:extLst>
            </p:cNvPr>
            <p:cNvSpPr/>
            <p:nvPr/>
          </p:nvSpPr>
          <p:spPr>
            <a:xfrm>
              <a:off x="9522821" y="2280316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Aporte</a:t>
              </a:r>
            </a:p>
          </p:txBody>
        </p:sp>
        <p:pic>
          <p:nvPicPr>
            <p:cNvPr id="12" name="Gráfico 11" descr="Dinheiro com preenchimento sólido">
              <a:extLst>
                <a:ext uri="{FF2B5EF4-FFF2-40B4-BE49-F238E27FC236}">
                  <a16:creationId xmlns:a16="http://schemas.microsoft.com/office/drawing/2014/main" id="{DEE2CA11-FA86-87DC-105B-FA6D5B6CE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96076" y="2338739"/>
              <a:ext cx="327976" cy="327976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2A616D-D52C-1565-84B5-D99873A32DED}"/>
              </a:ext>
            </a:extLst>
          </p:cNvPr>
          <p:cNvGrpSpPr/>
          <p:nvPr/>
        </p:nvGrpSpPr>
        <p:grpSpPr>
          <a:xfrm>
            <a:off x="3119450" y="1857007"/>
            <a:ext cx="1900800" cy="432000"/>
            <a:chOff x="3087719" y="1857007"/>
            <a:chExt cx="1900800" cy="432000"/>
          </a:xfrm>
          <a:solidFill>
            <a:schemeClr val="bg1"/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2590702C-33CD-3C05-59E2-1D7AD2FDC951}"/>
                </a:ext>
              </a:extLst>
            </p:cNvPr>
            <p:cNvSpPr/>
            <p:nvPr/>
          </p:nvSpPr>
          <p:spPr>
            <a:xfrm>
              <a:off x="3087719" y="1857007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Aviação 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reguladas</a:t>
              </a:r>
            </a:p>
          </p:txBody>
        </p:sp>
        <p:pic>
          <p:nvPicPr>
            <p:cNvPr id="17" name="Gráfico 16" descr="Aterrissagem com preenchimento sólido">
              <a:extLst>
                <a:ext uri="{FF2B5EF4-FFF2-40B4-BE49-F238E27FC236}">
                  <a16:creationId xmlns:a16="http://schemas.microsoft.com/office/drawing/2014/main" id="{0805C176-5342-C38E-3DF3-21CD25A1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25501" y="1942766"/>
              <a:ext cx="303675" cy="303675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4CE3BAC-8E67-7DE0-DEAE-2219B90109D1}"/>
              </a:ext>
            </a:extLst>
          </p:cNvPr>
          <p:cNvGrpSpPr/>
          <p:nvPr/>
        </p:nvGrpSpPr>
        <p:grpSpPr>
          <a:xfrm>
            <a:off x="5154635" y="1856110"/>
            <a:ext cx="1900800" cy="432000"/>
            <a:chOff x="8075163" y="2280201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F6FC3B81-A699-E051-9477-67B074143296}"/>
                </a:ext>
              </a:extLst>
            </p:cNvPr>
            <p:cNvSpPr/>
            <p:nvPr/>
          </p:nvSpPr>
          <p:spPr>
            <a:xfrm>
              <a:off x="8075163" y="2280201"/>
              <a:ext cx="1900800" cy="432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Não aéreas</a:t>
              </a:r>
            </a:p>
          </p:txBody>
        </p:sp>
        <p:pic>
          <p:nvPicPr>
            <p:cNvPr id="23" name="Gráfico 22" descr="Quiosque com preenchimento sólido">
              <a:extLst>
                <a:ext uri="{FF2B5EF4-FFF2-40B4-BE49-F238E27FC236}">
                  <a16:creationId xmlns:a16="http://schemas.microsoft.com/office/drawing/2014/main" id="{8B3DED47-4ACC-699C-301A-FB28A235A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122756" y="2343942"/>
              <a:ext cx="305762" cy="305762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8BCF928-9199-DAD3-D7BF-487EF4FDB08E}"/>
              </a:ext>
            </a:extLst>
          </p:cNvPr>
          <p:cNvGrpSpPr/>
          <p:nvPr/>
        </p:nvGrpSpPr>
        <p:grpSpPr>
          <a:xfrm>
            <a:off x="7194493" y="1856110"/>
            <a:ext cx="1900800" cy="432000"/>
            <a:chOff x="7464475" y="2278800"/>
            <a:chExt cx="1900800" cy="432000"/>
          </a:xfrm>
          <a:solidFill>
            <a:schemeClr val="bg1"/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5D22EC4E-3F67-413C-96EF-2F02E24D3D51}"/>
                </a:ext>
              </a:extLst>
            </p:cNvPr>
            <p:cNvSpPr/>
            <p:nvPr/>
          </p:nvSpPr>
          <p:spPr>
            <a:xfrm>
              <a:off x="7464475" y="2278800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Contraprestação</a:t>
              </a:r>
            </a:p>
          </p:txBody>
        </p:sp>
        <p:pic>
          <p:nvPicPr>
            <p:cNvPr id="28" name="Gráfico 27" descr="Baú de tesouro com preenchimento sólido">
              <a:extLst>
                <a:ext uri="{FF2B5EF4-FFF2-40B4-BE49-F238E27FC236}">
                  <a16:creationId xmlns:a16="http://schemas.microsoft.com/office/drawing/2014/main" id="{FAC6E20D-71D6-4128-7098-2D6112F0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507546" y="2359837"/>
              <a:ext cx="295230" cy="295230"/>
            </a:xfrm>
            <a:prstGeom prst="rect">
              <a:avLst/>
            </a:prstGeom>
          </p:spPr>
        </p:pic>
      </p:grpSp>
      <p:pic>
        <p:nvPicPr>
          <p:cNvPr id="64" name="Gráfico 63" descr="Moedas com preenchimento sólido">
            <a:extLst>
              <a:ext uri="{FF2B5EF4-FFF2-40B4-BE49-F238E27FC236}">
                <a16:creationId xmlns:a16="http://schemas.microsoft.com/office/drawing/2014/main" id="{28D782CD-2A79-8537-69E7-E7A354C4451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619750" y="3214800"/>
            <a:ext cx="914400" cy="914400"/>
          </a:xfrm>
          <a:prstGeom prst="rect">
            <a:avLst/>
          </a:prstGeom>
        </p:spPr>
      </p:pic>
      <p:sp>
        <p:nvSpPr>
          <p:cNvPr id="29" name="Retângulo: Cantos Arredondados 95">
            <a:extLst>
              <a:ext uri="{FF2B5EF4-FFF2-40B4-BE49-F238E27FC236}">
                <a16:creationId xmlns:a16="http://schemas.microsoft.com/office/drawing/2014/main" id="{5F687AAF-C1A4-CF1F-A9E7-17ABD46BD846}"/>
              </a:ext>
            </a:extLst>
          </p:cNvPr>
          <p:cNvSpPr/>
          <p:nvPr/>
        </p:nvSpPr>
        <p:spPr>
          <a:xfrm>
            <a:off x="3595630" y="4288859"/>
            <a:ext cx="5018810" cy="1387458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Aporte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(em pecúnia) no valor de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R$ 150 milhões 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ao final do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5º ano 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da concessão.</a:t>
            </a:r>
          </a:p>
        </p:txBody>
      </p:sp>
    </p:spTree>
    <p:extLst>
      <p:ext uri="{BB962C8B-B14F-4D97-AF65-F5344CB8AC3E}">
        <p14:creationId xmlns:p14="http://schemas.microsoft.com/office/powerpoint/2010/main" val="11289691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44F4889C-888F-99AC-2558-AB2F61B49190}"/>
              </a:ext>
            </a:extLst>
          </p:cNvPr>
          <p:cNvGrpSpPr/>
          <p:nvPr/>
        </p:nvGrpSpPr>
        <p:grpSpPr>
          <a:xfrm>
            <a:off x="1055617" y="1855785"/>
            <a:ext cx="1930201" cy="432000"/>
            <a:chOff x="1118565" y="2278475"/>
            <a:chExt cx="1930201" cy="432000"/>
          </a:xfrm>
          <a:solidFill>
            <a:schemeClr val="accent1">
              <a:lumMod val="75000"/>
            </a:schemeClr>
          </a:solidFill>
        </p:grpSpPr>
        <p:sp>
          <p:nvSpPr>
            <p:cNvPr id="3" name="Retângulo 1114">
              <a:extLst>
                <a:ext uri="{FF2B5EF4-FFF2-40B4-BE49-F238E27FC236}">
                  <a16:creationId xmlns:a16="http://schemas.microsoft.com/office/drawing/2014/main" id="{0EA8ABF8-CE80-3E39-ECCE-F8A7499860D2}"/>
                </a:ext>
              </a:extLst>
            </p:cNvPr>
            <p:cNvSpPr/>
            <p:nvPr/>
          </p:nvSpPr>
          <p:spPr>
            <a:xfrm>
              <a:off x="1147526" y="227847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Aviação reguladas</a:t>
              </a:r>
            </a:p>
          </p:txBody>
        </p:sp>
        <p:pic>
          <p:nvPicPr>
            <p:cNvPr id="7" name="Gráfico 6" descr="Avião com preenchimento sólido">
              <a:extLst>
                <a:ext uri="{FF2B5EF4-FFF2-40B4-BE49-F238E27FC236}">
                  <a16:creationId xmlns:a16="http://schemas.microsoft.com/office/drawing/2014/main" id="{5C334E2E-91BF-D85A-CE33-D9D617FA1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118565" y="2312861"/>
              <a:ext cx="370161" cy="370161"/>
            </a:xfrm>
            <a:prstGeom prst="rect">
              <a:avLst/>
            </a:prstGeom>
          </p:spPr>
        </p:pic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C26F2976-1282-58D6-3AB4-790393A01292}"/>
              </a:ext>
            </a:extLst>
          </p:cNvPr>
          <p:cNvGrpSpPr/>
          <p:nvPr/>
        </p:nvGrpSpPr>
        <p:grpSpPr>
          <a:xfrm>
            <a:off x="9235583" y="1857626"/>
            <a:ext cx="1900800" cy="432000"/>
            <a:chOff x="9522821" y="2280316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11" name="Retângulo 1114">
              <a:extLst>
                <a:ext uri="{FF2B5EF4-FFF2-40B4-BE49-F238E27FC236}">
                  <a16:creationId xmlns:a16="http://schemas.microsoft.com/office/drawing/2014/main" id="{07BCD011-F40C-25AB-135D-CBCB7DADC015}"/>
                </a:ext>
              </a:extLst>
            </p:cNvPr>
            <p:cNvSpPr/>
            <p:nvPr/>
          </p:nvSpPr>
          <p:spPr>
            <a:xfrm>
              <a:off x="9522821" y="2280316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Aporte</a:t>
              </a:r>
            </a:p>
          </p:txBody>
        </p:sp>
        <p:pic>
          <p:nvPicPr>
            <p:cNvPr id="12" name="Gráfico 11" descr="Dinheiro com preenchimento sólido">
              <a:extLst>
                <a:ext uri="{FF2B5EF4-FFF2-40B4-BE49-F238E27FC236}">
                  <a16:creationId xmlns:a16="http://schemas.microsoft.com/office/drawing/2014/main" id="{DEE2CA11-FA86-87DC-105B-FA6D5B6CE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96076" y="2338739"/>
              <a:ext cx="327976" cy="327976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A52A616D-D52C-1565-84B5-D99873A32DED}"/>
              </a:ext>
            </a:extLst>
          </p:cNvPr>
          <p:cNvGrpSpPr/>
          <p:nvPr/>
        </p:nvGrpSpPr>
        <p:grpSpPr>
          <a:xfrm>
            <a:off x="3119450" y="1857007"/>
            <a:ext cx="1900800" cy="432000"/>
            <a:chOff x="3087719" y="1857007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2590702C-33CD-3C05-59E2-1D7AD2FDC951}"/>
                </a:ext>
              </a:extLst>
            </p:cNvPr>
            <p:cNvSpPr/>
            <p:nvPr/>
          </p:nvSpPr>
          <p:spPr>
            <a:xfrm>
              <a:off x="3087719" y="1857007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Aviação </a:t>
              </a:r>
            </a:p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não reguladas</a:t>
              </a:r>
            </a:p>
          </p:txBody>
        </p:sp>
        <p:pic>
          <p:nvPicPr>
            <p:cNvPr id="17" name="Gráfico 16" descr="Aterrissagem com preenchimento sólido">
              <a:extLst>
                <a:ext uri="{FF2B5EF4-FFF2-40B4-BE49-F238E27FC236}">
                  <a16:creationId xmlns:a16="http://schemas.microsoft.com/office/drawing/2014/main" id="{0805C176-5342-C38E-3DF3-21CD25A12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125501" y="1942766"/>
              <a:ext cx="303675" cy="303675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A4CE3BAC-8E67-7DE0-DEAE-2219B90109D1}"/>
              </a:ext>
            </a:extLst>
          </p:cNvPr>
          <p:cNvGrpSpPr/>
          <p:nvPr/>
        </p:nvGrpSpPr>
        <p:grpSpPr>
          <a:xfrm>
            <a:off x="5154635" y="1856110"/>
            <a:ext cx="1900800" cy="432000"/>
            <a:chOff x="8075163" y="2280201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20" name="Retângulo 1114">
              <a:extLst>
                <a:ext uri="{FF2B5EF4-FFF2-40B4-BE49-F238E27FC236}">
                  <a16:creationId xmlns:a16="http://schemas.microsoft.com/office/drawing/2014/main" id="{F6FC3B81-A699-E051-9477-67B074143296}"/>
                </a:ext>
              </a:extLst>
            </p:cNvPr>
            <p:cNvSpPr/>
            <p:nvPr/>
          </p:nvSpPr>
          <p:spPr>
            <a:xfrm>
              <a:off x="8075163" y="2280201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Não aéreas</a:t>
              </a:r>
            </a:p>
          </p:txBody>
        </p:sp>
        <p:pic>
          <p:nvPicPr>
            <p:cNvPr id="23" name="Gráfico 22" descr="Quiosque com preenchimento sólido">
              <a:extLst>
                <a:ext uri="{FF2B5EF4-FFF2-40B4-BE49-F238E27FC236}">
                  <a16:creationId xmlns:a16="http://schemas.microsoft.com/office/drawing/2014/main" id="{8B3DED47-4ACC-699C-301A-FB28A235A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8122756" y="2343942"/>
              <a:ext cx="305762" cy="305762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8BCF928-9199-DAD3-D7BF-487EF4FDB08E}"/>
              </a:ext>
            </a:extLst>
          </p:cNvPr>
          <p:cNvGrpSpPr/>
          <p:nvPr/>
        </p:nvGrpSpPr>
        <p:grpSpPr>
          <a:xfrm>
            <a:off x="7194493" y="1856110"/>
            <a:ext cx="1900800" cy="432000"/>
            <a:chOff x="7464475" y="2278800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5D22EC4E-3F67-413C-96EF-2F02E24D3D51}"/>
                </a:ext>
              </a:extLst>
            </p:cNvPr>
            <p:cNvSpPr/>
            <p:nvPr/>
          </p:nvSpPr>
          <p:spPr>
            <a:xfrm>
              <a:off x="7464475" y="2278800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Contraprestação</a:t>
              </a:r>
            </a:p>
          </p:txBody>
        </p:sp>
        <p:pic>
          <p:nvPicPr>
            <p:cNvPr id="28" name="Gráfico 27" descr="Baú de tesouro com preenchimento sólido">
              <a:extLst>
                <a:ext uri="{FF2B5EF4-FFF2-40B4-BE49-F238E27FC236}">
                  <a16:creationId xmlns:a16="http://schemas.microsoft.com/office/drawing/2014/main" id="{FAC6E20D-71D6-4128-7098-2D6112F041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507546" y="2359837"/>
              <a:ext cx="295230" cy="295230"/>
            </a:xfrm>
            <a:prstGeom prst="rect">
              <a:avLst/>
            </a:prstGeom>
          </p:spPr>
        </p:pic>
      </p:grpSp>
      <p:graphicFrame>
        <p:nvGraphicFramePr>
          <p:cNvPr id="30" name="Gráfico 29">
            <a:extLst>
              <a:ext uri="{FF2B5EF4-FFF2-40B4-BE49-F238E27FC236}">
                <a16:creationId xmlns:a16="http://schemas.microsoft.com/office/drawing/2014/main" id="{40E90857-726F-7C14-A624-CDAB11DC3B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9712138"/>
              </p:ext>
            </p:extLst>
          </p:nvPr>
        </p:nvGraphicFramePr>
        <p:xfrm>
          <a:off x="1108800" y="2469600"/>
          <a:ext cx="7490670" cy="411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43" name="CaixaDeTexto 42">
            <a:extLst>
              <a:ext uri="{FF2B5EF4-FFF2-40B4-BE49-F238E27FC236}">
                <a16:creationId xmlns:a16="http://schemas.microsoft.com/office/drawing/2014/main" id="{23125DE1-A805-9B2D-41AE-B4C33F07A183}"/>
              </a:ext>
            </a:extLst>
          </p:cNvPr>
          <p:cNvSpPr txBox="1"/>
          <p:nvPr/>
        </p:nvSpPr>
        <p:spPr>
          <a:xfrm>
            <a:off x="8599470" y="2506513"/>
            <a:ext cx="3308280" cy="403737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anchor="t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100">
                <a:solidFill>
                  <a:srgbClr val="333F50"/>
                </a:solidFill>
                <a:latin typeface="+mj-lt"/>
              </a:defRPr>
            </a:lvl1pPr>
          </a:lstStyle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 Total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R$ 7,64 bilhões;</a:t>
            </a:r>
          </a:p>
          <a:p>
            <a:pPr marL="171450" indent="-17145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 Operacional Bruta de 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    R$ 39,3 por passageiro;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de aviação reguladas é o item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maior representatividade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(60,4%); e</a:t>
            </a:r>
          </a:p>
          <a:p>
            <a:pPr marL="171450" lvl="0" indent="-1714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Receitas no 1º ano equivalente a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195 dias (170 dias de fase de transição).</a:t>
            </a:r>
          </a:p>
        </p:txBody>
      </p:sp>
    </p:spTree>
    <p:extLst>
      <p:ext uri="{BB962C8B-B14F-4D97-AF65-F5344CB8AC3E}">
        <p14:creationId xmlns:p14="http://schemas.microsoft.com/office/powerpoint/2010/main" val="756789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>
            <a:extLst>
              <a:ext uri="{FF2B5EF4-FFF2-40B4-BE49-F238E27FC236}">
                <a16:creationId xmlns:a16="http://schemas.microsoft.com/office/drawing/2014/main" id="{B0D8EAC3-95D3-41E5-A104-A5B59A826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Objetivo do Projeto de Concessão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7D6F6E8-929A-4EDC-BDAA-FCDF37EC05EB}"/>
              </a:ext>
            </a:extLst>
          </p:cNvPr>
          <p:cNvSpPr txBox="1"/>
          <p:nvPr/>
        </p:nvSpPr>
        <p:spPr>
          <a:xfrm>
            <a:off x="884145" y="1062482"/>
            <a:ext cx="105097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Projeto de Parceria Público Privada (PPP) na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modalidade de Concessão Patrocinada</a:t>
            </a: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para a requalificação e operação temporária do Aeroporto de Porto Seguro e construção, operação, manutenção, administração e exploração comercial do Novo Aeroporto Internacional Costa do Descobrimento no município de Santa Cruz Cabrália – Bahia.  </a:t>
            </a:r>
          </a:p>
          <a:p>
            <a:pPr algn="just"/>
            <a:endParaRPr lang="pt-BR" sz="20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construção do Aeroporto Internacional Costa do Descobrimento em um novo sítio, distante da malha urbana, livre de obstáculos naturais e artificiais de relevância, sem restrições ambientais significativas, possibilita a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médio e longo prazo o atendimento às demandas reprimidas: aumento </a:t>
            </a: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 número de vôos nacionais e do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transporte de cargas, e capacidade para vôos internacionais e para hub regional e nacional. </a:t>
            </a:r>
          </a:p>
        </p:txBody>
      </p:sp>
      <p:sp>
        <p:nvSpPr>
          <p:cNvPr id="9" name="Retângulo 1114">
            <a:extLst>
              <a:ext uri="{FF2B5EF4-FFF2-40B4-BE49-F238E27FC236}">
                <a16:creationId xmlns:a16="http://schemas.microsoft.com/office/drawing/2014/main" id="{32F0E37C-4C13-4B6C-9667-B3261F45A0FA}"/>
              </a:ext>
            </a:extLst>
          </p:cNvPr>
          <p:cNvSpPr/>
          <p:nvPr/>
        </p:nvSpPr>
        <p:spPr>
          <a:xfrm>
            <a:off x="168374" y="946020"/>
            <a:ext cx="11855252" cy="5775451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032ABAFC-8CBB-412C-9F8E-360D8377CC0F}"/>
              </a:ext>
            </a:extLst>
          </p:cNvPr>
          <p:cNvGrpSpPr/>
          <p:nvPr/>
        </p:nvGrpSpPr>
        <p:grpSpPr>
          <a:xfrm>
            <a:off x="884145" y="4232581"/>
            <a:ext cx="10423710" cy="2138400"/>
            <a:chOff x="884145" y="3924000"/>
            <a:chExt cx="10423710" cy="2138400"/>
          </a:xfrm>
        </p:grpSpPr>
        <p:pic>
          <p:nvPicPr>
            <p:cNvPr id="10" name="Imagem 9">
              <a:extLst>
                <a:ext uri="{FF2B5EF4-FFF2-40B4-BE49-F238E27FC236}">
                  <a16:creationId xmlns:a16="http://schemas.microsoft.com/office/drawing/2014/main" id="{281A7575-35AB-40A7-9755-49A56CE57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145" y="3924710"/>
              <a:ext cx="3336774" cy="2137358"/>
            </a:xfrm>
            <a:prstGeom prst="rect">
              <a:avLst/>
            </a:prstGeom>
          </p:spPr>
        </p:pic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5DFDEC84-CA28-43C1-997E-91D8FB745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613" y="3924000"/>
              <a:ext cx="3336774" cy="2137358"/>
            </a:xfrm>
            <a:prstGeom prst="rect">
              <a:avLst/>
            </a:prstGeom>
          </p:spPr>
        </p:pic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3984C740-7340-4AE2-8665-0B2CE3C4B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1081" y="3924000"/>
              <a:ext cx="3336774" cy="2138400"/>
            </a:xfrm>
            <a:prstGeom prst="rect">
              <a:avLst/>
            </a:prstGeom>
          </p:spPr>
        </p:pic>
      </p:grpSp>
      <p:pic>
        <p:nvPicPr>
          <p:cNvPr id="7" name="Picture 35">
            <a:extLst>
              <a:ext uri="{FF2B5EF4-FFF2-40B4-BE49-F238E27FC236}">
                <a16:creationId xmlns:a16="http://schemas.microsoft.com/office/drawing/2014/main" id="{99AF8374-13BC-722E-A956-AA40FE3C9E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AEE91E5-F27E-E761-59D1-BB262BEDDC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424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bg1"/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Resultados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29" name="Agrupar 28">
            <a:extLst>
              <a:ext uri="{FF2B5EF4-FFF2-40B4-BE49-F238E27FC236}">
                <a16:creationId xmlns:a16="http://schemas.microsoft.com/office/drawing/2014/main" id="{54327D89-A007-9934-4D80-A71AF57CA07A}"/>
              </a:ext>
            </a:extLst>
          </p:cNvPr>
          <p:cNvGrpSpPr/>
          <p:nvPr/>
        </p:nvGrpSpPr>
        <p:grpSpPr>
          <a:xfrm>
            <a:off x="2927052" y="1855785"/>
            <a:ext cx="1901240" cy="432000"/>
            <a:chOff x="2105123" y="1855785"/>
            <a:chExt cx="1901240" cy="432000"/>
          </a:xfrm>
          <a:solidFill>
            <a:schemeClr val="accent1">
              <a:lumMod val="75000"/>
            </a:schemeClr>
          </a:solidFill>
        </p:grpSpPr>
        <p:sp>
          <p:nvSpPr>
            <p:cNvPr id="64" name="Retângulo 1114">
              <a:extLst>
                <a:ext uri="{FF2B5EF4-FFF2-40B4-BE49-F238E27FC236}">
                  <a16:creationId xmlns:a16="http://schemas.microsoft.com/office/drawing/2014/main" id="{FC0A6EB6-FAB9-280C-A3DE-F80F30D4F050}"/>
                </a:ext>
              </a:extLst>
            </p:cNvPr>
            <p:cNvSpPr/>
            <p:nvPr/>
          </p:nvSpPr>
          <p:spPr>
            <a:xfrm>
              <a:off x="2105123" y="1855785"/>
              <a:ext cx="190124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WACC</a:t>
              </a:r>
            </a:p>
          </p:txBody>
        </p:sp>
        <p:pic>
          <p:nvPicPr>
            <p:cNvPr id="76" name="Gráfico 75" descr="Hipoteca com preenchimento sólido">
              <a:extLst>
                <a:ext uri="{FF2B5EF4-FFF2-40B4-BE49-F238E27FC236}">
                  <a16:creationId xmlns:a16="http://schemas.microsoft.com/office/drawing/2014/main" id="{8B9A2272-7F6F-C6FE-6C7C-01199D15E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131001" y="1888445"/>
              <a:ext cx="349370" cy="349370"/>
            </a:xfrm>
            <a:prstGeom prst="rect">
              <a:avLst/>
            </a:prstGeom>
          </p:spPr>
        </p:pic>
      </p:grpSp>
      <p:grpSp>
        <p:nvGrpSpPr>
          <p:cNvPr id="77" name="Agrupar 76">
            <a:extLst>
              <a:ext uri="{FF2B5EF4-FFF2-40B4-BE49-F238E27FC236}">
                <a16:creationId xmlns:a16="http://schemas.microsoft.com/office/drawing/2014/main" id="{2E50E098-D09F-3B91-87C4-26738456C496}"/>
              </a:ext>
            </a:extLst>
          </p:cNvPr>
          <p:cNvGrpSpPr/>
          <p:nvPr/>
        </p:nvGrpSpPr>
        <p:grpSpPr>
          <a:xfrm>
            <a:off x="4961924" y="1857007"/>
            <a:ext cx="1900800" cy="432000"/>
            <a:chOff x="4139995" y="1857007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78" name="Retângulo 1114">
              <a:extLst>
                <a:ext uri="{FF2B5EF4-FFF2-40B4-BE49-F238E27FC236}">
                  <a16:creationId xmlns:a16="http://schemas.microsoft.com/office/drawing/2014/main" id="{D768FB90-6C04-A725-D040-5AEC389D737E}"/>
                </a:ext>
              </a:extLst>
            </p:cNvPr>
            <p:cNvSpPr/>
            <p:nvPr/>
          </p:nvSpPr>
          <p:spPr>
            <a:xfrm>
              <a:off x="4139995" y="1857007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Tributação</a:t>
              </a:r>
            </a:p>
          </p:txBody>
        </p:sp>
        <p:pic>
          <p:nvPicPr>
            <p:cNvPr id="79" name="Gráfico 78" descr="Imposto com preenchimento sólido">
              <a:extLst>
                <a:ext uri="{FF2B5EF4-FFF2-40B4-BE49-F238E27FC236}">
                  <a16:creationId xmlns:a16="http://schemas.microsoft.com/office/drawing/2014/main" id="{D0505D28-5AF6-1B09-E18E-18958DA1E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165063" y="1910748"/>
              <a:ext cx="332117" cy="332117"/>
            </a:xfrm>
            <a:prstGeom prst="rect">
              <a:avLst/>
            </a:prstGeom>
          </p:spPr>
        </p:pic>
      </p:grpSp>
      <p:grpSp>
        <p:nvGrpSpPr>
          <p:cNvPr id="83" name="Agrupar 82">
            <a:extLst>
              <a:ext uri="{FF2B5EF4-FFF2-40B4-BE49-F238E27FC236}">
                <a16:creationId xmlns:a16="http://schemas.microsoft.com/office/drawing/2014/main" id="{15D0F333-B13C-612A-34EE-2D2DC1BB283B}"/>
              </a:ext>
            </a:extLst>
          </p:cNvPr>
          <p:cNvGrpSpPr/>
          <p:nvPr/>
        </p:nvGrpSpPr>
        <p:grpSpPr>
          <a:xfrm>
            <a:off x="6992409" y="1856110"/>
            <a:ext cx="1900800" cy="432000"/>
            <a:chOff x="8215038" y="1856110"/>
            <a:chExt cx="1900800" cy="432000"/>
          </a:xfrm>
          <a:solidFill>
            <a:schemeClr val="accent1">
              <a:lumMod val="75000"/>
            </a:schemeClr>
          </a:solidFill>
        </p:grpSpPr>
        <p:sp>
          <p:nvSpPr>
            <p:cNvPr id="84" name="Retângulo 1114">
              <a:extLst>
                <a:ext uri="{FF2B5EF4-FFF2-40B4-BE49-F238E27FC236}">
                  <a16:creationId xmlns:a16="http://schemas.microsoft.com/office/drawing/2014/main" id="{34C1C6F8-0BCB-67F4-10BE-8E695454FFB5}"/>
                </a:ext>
              </a:extLst>
            </p:cNvPr>
            <p:cNvSpPr/>
            <p:nvPr/>
          </p:nvSpPr>
          <p:spPr>
            <a:xfrm>
              <a:off x="8215038" y="1856110"/>
              <a:ext cx="1900800" cy="432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Moeda e </a:t>
              </a:r>
            </a:p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Data-base</a:t>
              </a:r>
            </a:p>
          </p:txBody>
        </p:sp>
        <p:pic>
          <p:nvPicPr>
            <p:cNvPr id="85" name="Gráfico 84" descr="Calendário diário com preenchimento sólido">
              <a:extLst>
                <a:ext uri="{FF2B5EF4-FFF2-40B4-BE49-F238E27FC236}">
                  <a16:creationId xmlns:a16="http://schemas.microsoft.com/office/drawing/2014/main" id="{59E336A9-06FA-9171-B2D0-93FF82273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246028" y="1865181"/>
              <a:ext cx="413207" cy="413207"/>
            </a:xfrm>
            <a:prstGeom prst="rect">
              <a:avLst/>
            </a:prstGeom>
          </p:spPr>
        </p:pic>
      </p:grpSp>
      <p:sp>
        <p:nvSpPr>
          <p:cNvPr id="86" name="Seta: Pentágono 85">
            <a:extLst>
              <a:ext uri="{FF2B5EF4-FFF2-40B4-BE49-F238E27FC236}">
                <a16:creationId xmlns:a16="http://schemas.microsoft.com/office/drawing/2014/main" id="{370DED93-22D4-EC15-6A00-C0905EA43C09}"/>
              </a:ext>
            </a:extLst>
          </p:cNvPr>
          <p:cNvSpPr/>
          <p:nvPr/>
        </p:nvSpPr>
        <p:spPr>
          <a:xfrm rot="5400000">
            <a:off x="3605532" y="2487120"/>
            <a:ext cx="544887" cy="341091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sp>
        <p:nvSpPr>
          <p:cNvPr id="87" name="Retângulo 1114">
            <a:extLst>
              <a:ext uri="{FF2B5EF4-FFF2-40B4-BE49-F238E27FC236}">
                <a16:creationId xmlns:a16="http://schemas.microsoft.com/office/drawing/2014/main" id="{56782CF1-74E2-341E-7ABD-AA3B9259D8C6}"/>
              </a:ext>
            </a:extLst>
          </p:cNvPr>
          <p:cNvSpPr/>
          <p:nvPr/>
        </p:nvSpPr>
        <p:spPr>
          <a:xfrm>
            <a:off x="2927052" y="3003325"/>
            <a:ext cx="1901240" cy="531234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7,46 %</a:t>
            </a:r>
          </a:p>
        </p:txBody>
      </p:sp>
      <p:sp>
        <p:nvSpPr>
          <p:cNvPr id="88" name="Seta: Pentágono 87">
            <a:extLst>
              <a:ext uri="{FF2B5EF4-FFF2-40B4-BE49-F238E27FC236}">
                <a16:creationId xmlns:a16="http://schemas.microsoft.com/office/drawing/2014/main" id="{DF9F23F2-2745-C520-7290-004AE08A4533}"/>
              </a:ext>
            </a:extLst>
          </p:cNvPr>
          <p:cNvSpPr/>
          <p:nvPr/>
        </p:nvSpPr>
        <p:spPr>
          <a:xfrm rot="5400000">
            <a:off x="5667236" y="2487120"/>
            <a:ext cx="544887" cy="341091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sp>
        <p:nvSpPr>
          <p:cNvPr id="89" name="Retângulo 1114">
            <a:extLst>
              <a:ext uri="{FF2B5EF4-FFF2-40B4-BE49-F238E27FC236}">
                <a16:creationId xmlns:a16="http://schemas.microsoft.com/office/drawing/2014/main" id="{B92072A9-8DCA-BA62-B3DC-ECE4BD913209}"/>
              </a:ext>
            </a:extLst>
          </p:cNvPr>
          <p:cNvSpPr/>
          <p:nvPr/>
        </p:nvSpPr>
        <p:spPr>
          <a:xfrm>
            <a:off x="4961929" y="3002399"/>
            <a:ext cx="1900800" cy="1138086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Lucro Real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(Benefício da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SUDENE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do ano </a:t>
            </a:r>
          </a:p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8 ao ano 17)</a:t>
            </a:r>
          </a:p>
        </p:txBody>
      </p:sp>
      <p:sp>
        <p:nvSpPr>
          <p:cNvPr id="92" name="Seta: Pentágono 91">
            <a:extLst>
              <a:ext uri="{FF2B5EF4-FFF2-40B4-BE49-F238E27FC236}">
                <a16:creationId xmlns:a16="http://schemas.microsoft.com/office/drawing/2014/main" id="{6F05FD6F-B3AB-AB6E-98E0-7C1D4A91D4E9}"/>
              </a:ext>
            </a:extLst>
          </p:cNvPr>
          <p:cNvSpPr/>
          <p:nvPr/>
        </p:nvSpPr>
        <p:spPr>
          <a:xfrm rot="5400000">
            <a:off x="7677079" y="2487120"/>
            <a:ext cx="544887" cy="341091"/>
          </a:xfrm>
          <a:prstGeom prst="homePlat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sp>
        <p:nvSpPr>
          <p:cNvPr id="93" name="Retângulo 1114">
            <a:extLst>
              <a:ext uri="{FF2B5EF4-FFF2-40B4-BE49-F238E27FC236}">
                <a16:creationId xmlns:a16="http://schemas.microsoft.com/office/drawing/2014/main" id="{F46E3756-3D47-6342-095D-38C5B843CBC1}"/>
              </a:ext>
            </a:extLst>
          </p:cNvPr>
          <p:cNvSpPr/>
          <p:nvPr/>
        </p:nvSpPr>
        <p:spPr>
          <a:xfrm>
            <a:off x="6992571" y="3002399"/>
            <a:ext cx="1900800" cy="943608"/>
          </a:xfrm>
          <a:prstGeom prst="roundRect">
            <a:avLst>
              <a:gd name="adj" fmla="val 13041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Valores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reais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em moeda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janeiro/2022</a:t>
            </a:r>
          </a:p>
        </p:txBody>
      </p:sp>
    </p:spTree>
    <p:extLst>
      <p:ext uri="{BB962C8B-B14F-4D97-AF65-F5344CB8AC3E}">
        <p14:creationId xmlns:p14="http://schemas.microsoft.com/office/powerpoint/2010/main" val="1457713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Econômico-Financeira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74B2767-ACE1-44B9-846D-5F4A27FFC5B6}"/>
              </a:ext>
            </a:extLst>
          </p:cNvPr>
          <p:cNvGrpSpPr/>
          <p:nvPr/>
        </p:nvGrpSpPr>
        <p:grpSpPr>
          <a:xfrm>
            <a:off x="2720756" y="1064379"/>
            <a:ext cx="1705419" cy="544513"/>
            <a:chOff x="2510172" y="1051200"/>
            <a:chExt cx="1705419" cy="544513"/>
          </a:xfrm>
          <a:solidFill>
            <a:schemeClr val="bg1"/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43485B8B-B34F-49D3-872D-61B587759D5E}"/>
                </a:ext>
              </a:extLst>
            </p:cNvPr>
            <p:cNvSpPr/>
            <p:nvPr/>
          </p:nvSpPr>
          <p:spPr>
            <a:xfrm>
              <a:off x="251017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Receitas</a:t>
              </a:r>
            </a:p>
          </p:txBody>
        </p:sp>
        <p:pic>
          <p:nvPicPr>
            <p:cNvPr id="21" name="Gráfico 20" descr="Baú de tesouro com preenchimento sólido">
              <a:extLst>
                <a:ext uri="{FF2B5EF4-FFF2-40B4-BE49-F238E27FC236}">
                  <a16:creationId xmlns:a16="http://schemas.microsoft.com/office/drawing/2014/main" id="{72C2DFDF-F7DE-41BD-A86D-78F17C9847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567836" y="1151252"/>
              <a:ext cx="350032" cy="350032"/>
            </a:xfrm>
            <a:prstGeom prst="rect">
              <a:avLst/>
            </a:prstGeom>
          </p:spPr>
        </p:pic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D101211-FA48-4048-8C6D-2D0D142D6970}"/>
              </a:ext>
            </a:extLst>
          </p:cNvPr>
          <p:cNvGrpSpPr/>
          <p:nvPr/>
        </p:nvGrpSpPr>
        <p:grpSpPr>
          <a:xfrm>
            <a:off x="5028045" y="1064379"/>
            <a:ext cx="1705419" cy="544513"/>
            <a:chOff x="4331122" y="1051200"/>
            <a:chExt cx="1705419" cy="544513"/>
          </a:xfrm>
          <a:solidFill>
            <a:schemeClr val="bg1"/>
          </a:solidFill>
        </p:grpSpPr>
        <p:sp>
          <p:nvSpPr>
            <p:cNvPr id="16" name="Retângulo 1114">
              <a:extLst>
                <a:ext uri="{FF2B5EF4-FFF2-40B4-BE49-F238E27FC236}">
                  <a16:creationId xmlns:a16="http://schemas.microsoft.com/office/drawing/2014/main" id="{D06852C0-558B-4657-8BC9-A34361CDE8D2}"/>
                </a:ext>
              </a:extLst>
            </p:cNvPr>
            <p:cNvSpPr/>
            <p:nvPr/>
          </p:nvSpPr>
          <p:spPr>
            <a:xfrm>
              <a:off x="4331122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Premissas</a:t>
              </a:r>
            </a:p>
          </p:txBody>
        </p:sp>
        <p:pic>
          <p:nvPicPr>
            <p:cNvPr id="22" name="Gráfico 21" descr="Hierarquia com preenchimento sólido">
              <a:extLst>
                <a:ext uri="{FF2B5EF4-FFF2-40B4-BE49-F238E27FC236}">
                  <a16:creationId xmlns:a16="http://schemas.microsoft.com/office/drawing/2014/main" id="{943ACCC0-4584-4F6A-A733-91F726504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370862" y="1168504"/>
              <a:ext cx="324154" cy="324154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4C80F31-0E81-4C1F-A3CE-C78F609D09A1}"/>
              </a:ext>
            </a:extLst>
          </p:cNvPr>
          <p:cNvGrpSpPr/>
          <p:nvPr/>
        </p:nvGrpSpPr>
        <p:grpSpPr>
          <a:xfrm>
            <a:off x="7335334" y="1064379"/>
            <a:ext cx="1705419" cy="544513"/>
            <a:chOff x="9793968" y="1051200"/>
            <a:chExt cx="1705419" cy="544513"/>
          </a:xfrm>
          <a:solidFill>
            <a:schemeClr val="accent1">
              <a:lumMod val="75000"/>
            </a:schemeClr>
          </a:solidFill>
        </p:grpSpPr>
        <p:sp>
          <p:nvSpPr>
            <p:cNvPr id="19" name="Retângulo 1114">
              <a:extLst>
                <a:ext uri="{FF2B5EF4-FFF2-40B4-BE49-F238E27FC236}">
                  <a16:creationId xmlns:a16="http://schemas.microsoft.com/office/drawing/2014/main" id="{2B87F2FE-1C32-4B8A-A480-7E86A744BBF2}"/>
                </a:ext>
              </a:extLst>
            </p:cNvPr>
            <p:cNvSpPr/>
            <p:nvPr/>
          </p:nvSpPr>
          <p:spPr>
            <a:xfrm>
              <a:off x="9793968" y="1051200"/>
              <a:ext cx="1705419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Resultado</a:t>
              </a:r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s</a:t>
              </a:r>
            </a:p>
          </p:txBody>
        </p:sp>
        <p:pic>
          <p:nvPicPr>
            <p:cNvPr id="25" name="Gráfico 24" descr="Área de Transferência Marcada com preenchimento sólido">
              <a:extLst>
                <a:ext uri="{FF2B5EF4-FFF2-40B4-BE49-F238E27FC236}">
                  <a16:creationId xmlns:a16="http://schemas.microsoft.com/office/drawing/2014/main" id="{0CC25F08-4D99-4D26-A09C-FF643B029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20283" y="1148265"/>
              <a:ext cx="353019" cy="353019"/>
            </a:xfrm>
            <a:prstGeom prst="rect">
              <a:avLst/>
            </a:prstGeom>
          </p:spPr>
        </p:pic>
      </p:grpSp>
      <p:pic>
        <p:nvPicPr>
          <p:cNvPr id="9" name="Picture 35">
            <a:extLst>
              <a:ext uri="{FF2B5EF4-FFF2-40B4-BE49-F238E27FC236}">
                <a16:creationId xmlns:a16="http://schemas.microsoft.com/office/drawing/2014/main" id="{F2AC5E85-6466-7B45-3EE6-EDD23CACB2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5" name="Imagem 4" descr="Texto&#10;&#10;Descrição gerada automaticamente com confiança baixa">
            <a:extLst>
              <a:ext uri="{FF2B5EF4-FFF2-40B4-BE49-F238E27FC236}">
                <a16:creationId xmlns:a16="http://schemas.microsoft.com/office/drawing/2014/main" id="{6ACE0874-15E8-BB0C-CDFC-DDCD88391A4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pic>
        <p:nvPicPr>
          <p:cNvPr id="2" name="Gráfico 1" descr="Despertador com preenchimento sólido">
            <a:extLst>
              <a:ext uri="{FF2B5EF4-FFF2-40B4-BE49-F238E27FC236}">
                <a16:creationId xmlns:a16="http://schemas.microsoft.com/office/drawing/2014/main" id="{AB9F5EB1-ADEF-0E0E-68E1-09B087978E5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0326" y="1977496"/>
            <a:ext cx="807719" cy="807719"/>
          </a:xfrm>
          <a:prstGeom prst="rect">
            <a:avLst/>
          </a:prstGeom>
        </p:spPr>
      </p:pic>
      <p:sp>
        <p:nvSpPr>
          <p:cNvPr id="3" name="Retângulo: Cantos Arredondados 95">
            <a:extLst>
              <a:ext uri="{FF2B5EF4-FFF2-40B4-BE49-F238E27FC236}">
                <a16:creationId xmlns:a16="http://schemas.microsoft.com/office/drawing/2014/main" id="{8575CA58-C191-7C90-2519-C77C7EF10E8A}"/>
              </a:ext>
            </a:extLst>
          </p:cNvPr>
          <p:cNvSpPr/>
          <p:nvPr/>
        </p:nvSpPr>
        <p:spPr>
          <a:xfrm>
            <a:off x="1482793" y="2079836"/>
            <a:ext cx="4048845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Prazo: </a:t>
            </a: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33 anos.</a:t>
            </a:r>
          </a:p>
        </p:txBody>
      </p:sp>
      <p:pic>
        <p:nvPicPr>
          <p:cNvPr id="7" name="Gráfico 6" descr="Hipoteca com preenchimento sólido">
            <a:extLst>
              <a:ext uri="{FF2B5EF4-FFF2-40B4-BE49-F238E27FC236}">
                <a16:creationId xmlns:a16="http://schemas.microsoft.com/office/drawing/2014/main" id="{DD571B1B-2605-06A5-AF35-E63824029D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9844" y="3797608"/>
            <a:ext cx="738052" cy="738052"/>
          </a:xfrm>
          <a:prstGeom prst="rect">
            <a:avLst/>
          </a:prstGeom>
        </p:spPr>
      </p:pic>
      <p:sp>
        <p:nvSpPr>
          <p:cNvPr id="10" name="Retângulo: Cantos Arredondados 95">
            <a:extLst>
              <a:ext uri="{FF2B5EF4-FFF2-40B4-BE49-F238E27FC236}">
                <a16:creationId xmlns:a16="http://schemas.microsoft.com/office/drawing/2014/main" id="{037C4A2D-CF05-4C10-AFEA-7AE0BDA73AC4}"/>
              </a:ext>
            </a:extLst>
          </p:cNvPr>
          <p:cNvSpPr/>
          <p:nvPr/>
        </p:nvSpPr>
        <p:spPr>
          <a:xfrm>
            <a:off x="1482793" y="3951708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WACC: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</a:rPr>
              <a:t>7,46 %.</a:t>
            </a:r>
          </a:p>
        </p:txBody>
      </p:sp>
      <p:pic>
        <p:nvPicPr>
          <p:cNvPr id="11" name="Gráfico 10" descr="Calendário diário com preenchimento sólido">
            <a:extLst>
              <a:ext uri="{FF2B5EF4-FFF2-40B4-BE49-F238E27FC236}">
                <a16:creationId xmlns:a16="http://schemas.microsoft.com/office/drawing/2014/main" id="{EBD55666-476B-7861-0EDD-B12C366F97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3698" y="4804507"/>
            <a:ext cx="738053" cy="738053"/>
          </a:xfrm>
          <a:prstGeom prst="rect">
            <a:avLst/>
          </a:prstGeom>
        </p:spPr>
      </p:pic>
      <p:sp>
        <p:nvSpPr>
          <p:cNvPr id="12" name="Retângulo: Cantos Arredondados 95">
            <a:extLst>
              <a:ext uri="{FF2B5EF4-FFF2-40B4-BE49-F238E27FC236}">
                <a16:creationId xmlns:a16="http://schemas.microsoft.com/office/drawing/2014/main" id="{5E786BE4-CE19-F8F1-9328-F36D5A02B14A}"/>
              </a:ext>
            </a:extLst>
          </p:cNvPr>
          <p:cNvSpPr/>
          <p:nvPr/>
        </p:nvSpPr>
        <p:spPr>
          <a:xfrm>
            <a:off x="1482793" y="4895316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Moeda em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janeiro/2022.</a:t>
            </a:r>
          </a:p>
        </p:txBody>
      </p:sp>
      <p:pic>
        <p:nvPicPr>
          <p:cNvPr id="13" name="Gráfico 12" descr="Parede de tijolos com preenchimento sólido">
            <a:extLst>
              <a:ext uri="{FF2B5EF4-FFF2-40B4-BE49-F238E27FC236}">
                <a16:creationId xmlns:a16="http://schemas.microsoft.com/office/drawing/2014/main" id="{1BAABE4C-5232-6483-6F1C-F94921A2365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6673305" y="2024308"/>
            <a:ext cx="720000" cy="720000"/>
          </a:xfrm>
          <a:prstGeom prst="rect">
            <a:avLst/>
          </a:prstGeom>
        </p:spPr>
      </p:pic>
      <p:sp>
        <p:nvSpPr>
          <p:cNvPr id="14" name="Retângulo: Cantos Arredondados 95">
            <a:extLst>
              <a:ext uri="{FF2B5EF4-FFF2-40B4-BE49-F238E27FC236}">
                <a16:creationId xmlns:a16="http://schemas.microsoft.com/office/drawing/2014/main" id="{AE9E6D6B-4E7C-2AFE-8B16-650074AF298E}"/>
              </a:ext>
            </a:extLst>
          </p:cNvPr>
          <p:cNvSpPr/>
          <p:nvPr/>
        </p:nvSpPr>
        <p:spPr>
          <a:xfrm>
            <a:off x="7552800" y="2080800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Capex de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R$ 1,56 bilhões (REIDI).</a:t>
            </a:r>
            <a:endParaRPr lang="pt-BR" sz="20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17" name="Retângulo: Cantos Arredondados 95">
            <a:extLst>
              <a:ext uri="{FF2B5EF4-FFF2-40B4-BE49-F238E27FC236}">
                <a16:creationId xmlns:a16="http://schemas.microsoft.com/office/drawing/2014/main" id="{52570150-EAC8-D429-DBAB-6F6C1B9FEE42}"/>
              </a:ext>
            </a:extLst>
          </p:cNvPr>
          <p:cNvSpPr/>
          <p:nvPr/>
        </p:nvSpPr>
        <p:spPr>
          <a:xfrm>
            <a:off x="7552800" y="3013200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Opex de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R$ 2,67 bilhões.</a:t>
            </a:r>
            <a:endParaRPr lang="pt-BR" sz="20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</p:txBody>
      </p:sp>
      <p:pic>
        <p:nvPicPr>
          <p:cNvPr id="18" name="Gráfico 17" descr="Engrenagem única com preenchimento sólido">
            <a:extLst>
              <a:ext uri="{FF2B5EF4-FFF2-40B4-BE49-F238E27FC236}">
                <a16:creationId xmlns:a16="http://schemas.microsoft.com/office/drawing/2014/main" id="{CEABA710-CDC8-1C65-50F6-D73BF9AD7B6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84397" y="3011146"/>
            <a:ext cx="720000" cy="720000"/>
          </a:xfrm>
          <a:prstGeom prst="rect">
            <a:avLst/>
          </a:prstGeom>
        </p:spPr>
      </p:pic>
      <p:pic>
        <p:nvPicPr>
          <p:cNvPr id="20" name="Gráfico 19" descr="Baú de tesouro com preenchimento sólido">
            <a:extLst>
              <a:ext uri="{FF2B5EF4-FFF2-40B4-BE49-F238E27FC236}">
                <a16:creationId xmlns:a16="http://schemas.microsoft.com/office/drawing/2014/main" id="{7D5C9362-1853-AB04-26B5-86F42BA3467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60434" y="5761941"/>
            <a:ext cx="720000" cy="720000"/>
          </a:xfrm>
          <a:prstGeom prst="rect">
            <a:avLst/>
          </a:prstGeom>
        </p:spPr>
      </p:pic>
      <p:sp>
        <p:nvSpPr>
          <p:cNvPr id="23" name="Retângulo: Cantos Arredondados 95">
            <a:extLst>
              <a:ext uri="{FF2B5EF4-FFF2-40B4-BE49-F238E27FC236}">
                <a16:creationId xmlns:a16="http://schemas.microsoft.com/office/drawing/2014/main" id="{71246456-A08F-527D-FA07-B9F0D7BDD7C3}"/>
              </a:ext>
            </a:extLst>
          </p:cNvPr>
          <p:cNvSpPr/>
          <p:nvPr/>
        </p:nvSpPr>
        <p:spPr>
          <a:xfrm>
            <a:off x="1481638" y="5822844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Receita total de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R$ 7,64 bilhões. </a:t>
            </a:r>
          </a:p>
        </p:txBody>
      </p:sp>
      <p:pic>
        <p:nvPicPr>
          <p:cNvPr id="24" name="Gráfico 23" descr="Imposto com preenchimento sólido">
            <a:extLst>
              <a:ext uri="{FF2B5EF4-FFF2-40B4-BE49-F238E27FC236}">
                <a16:creationId xmlns:a16="http://schemas.microsoft.com/office/drawing/2014/main" id="{010C1124-41C4-A1E3-C374-92454AD3B8D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686371" y="3920534"/>
            <a:ext cx="718725" cy="718725"/>
          </a:xfrm>
          <a:prstGeom prst="rect">
            <a:avLst/>
          </a:prstGeom>
        </p:spPr>
      </p:pic>
      <p:sp>
        <p:nvSpPr>
          <p:cNvPr id="26" name="Retângulo: Cantos Arredondados 95">
            <a:extLst>
              <a:ext uri="{FF2B5EF4-FFF2-40B4-BE49-F238E27FC236}">
                <a16:creationId xmlns:a16="http://schemas.microsoft.com/office/drawing/2014/main" id="{3AD710BB-571F-8892-7069-99AC0010E5D7}"/>
              </a:ext>
            </a:extLst>
          </p:cNvPr>
          <p:cNvSpPr/>
          <p:nvPr/>
        </p:nvSpPr>
        <p:spPr>
          <a:xfrm>
            <a:off x="7551674" y="3952800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Tributação: Regime de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Lucro Real </a:t>
            </a: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(Considera a SUDENE).</a:t>
            </a:r>
          </a:p>
        </p:txBody>
      </p:sp>
      <p:sp>
        <p:nvSpPr>
          <p:cNvPr id="28" name="Retângulo: Cantos Arredondados 95">
            <a:extLst>
              <a:ext uri="{FF2B5EF4-FFF2-40B4-BE49-F238E27FC236}">
                <a16:creationId xmlns:a16="http://schemas.microsoft.com/office/drawing/2014/main" id="{6740BA15-5A75-7395-CA87-B36285D4BEA0}"/>
              </a:ext>
            </a:extLst>
          </p:cNvPr>
          <p:cNvSpPr/>
          <p:nvPr/>
        </p:nvSpPr>
        <p:spPr>
          <a:xfrm>
            <a:off x="7552800" y="4896000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Tributos totais de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R$ 1,65 bilhões.</a:t>
            </a:r>
          </a:p>
        </p:txBody>
      </p:sp>
      <p:pic>
        <p:nvPicPr>
          <p:cNvPr id="30" name="Gráfico 29" descr="Dinheiro com preenchimento sólido">
            <a:extLst>
              <a:ext uri="{FF2B5EF4-FFF2-40B4-BE49-F238E27FC236}">
                <a16:creationId xmlns:a16="http://schemas.microsoft.com/office/drawing/2014/main" id="{546BB765-6B98-949F-7956-D9990A6D478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663339" y="4861717"/>
            <a:ext cx="718725" cy="718725"/>
          </a:xfrm>
          <a:prstGeom prst="rect">
            <a:avLst/>
          </a:prstGeom>
        </p:spPr>
      </p:pic>
      <p:sp>
        <p:nvSpPr>
          <p:cNvPr id="31" name="Retângulo: Cantos Arredondados 95">
            <a:extLst>
              <a:ext uri="{FF2B5EF4-FFF2-40B4-BE49-F238E27FC236}">
                <a16:creationId xmlns:a16="http://schemas.microsoft.com/office/drawing/2014/main" id="{2042A1AD-3C2F-02CA-7132-B7F392B1BE62}"/>
              </a:ext>
            </a:extLst>
          </p:cNvPr>
          <p:cNvSpPr/>
          <p:nvPr/>
        </p:nvSpPr>
        <p:spPr>
          <a:xfrm>
            <a:off x="1482793" y="3011445"/>
            <a:ext cx="4048845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rPr>
              <a:t>Concessão </a:t>
            </a: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Patrocinada.</a:t>
            </a:r>
          </a:p>
        </p:txBody>
      </p:sp>
      <p:pic>
        <p:nvPicPr>
          <p:cNvPr id="65" name="Gráfico 64" descr="Verificação bancária com preenchimento sólido">
            <a:extLst>
              <a:ext uri="{FF2B5EF4-FFF2-40B4-BE49-F238E27FC236}">
                <a16:creationId xmlns:a16="http://schemas.microsoft.com/office/drawing/2014/main" id="{296190EF-685E-3DA7-9EA8-CFEAD77B607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7293" y="2936963"/>
            <a:ext cx="730861" cy="730861"/>
          </a:xfrm>
          <a:prstGeom prst="rect">
            <a:avLst/>
          </a:prstGeom>
        </p:spPr>
      </p:pic>
      <p:sp>
        <p:nvSpPr>
          <p:cNvPr id="66" name="Retângulo: Cantos Arredondados 95">
            <a:extLst>
              <a:ext uri="{FF2B5EF4-FFF2-40B4-BE49-F238E27FC236}">
                <a16:creationId xmlns:a16="http://schemas.microsoft.com/office/drawing/2014/main" id="{6624D13E-9514-9808-5E90-95427B40D3E8}"/>
              </a:ext>
            </a:extLst>
          </p:cNvPr>
          <p:cNvSpPr/>
          <p:nvPr/>
        </p:nvSpPr>
        <p:spPr>
          <a:xfrm>
            <a:off x="7552800" y="5824800"/>
            <a:ext cx="4050000" cy="656379"/>
          </a:xfrm>
          <a:prstGeom prst="roundRect">
            <a:avLst>
              <a:gd name="adj" fmla="val 1018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Fluxo de caixa Livre do Projeto de 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R$ 1,74 bilhões.</a:t>
            </a:r>
          </a:p>
        </p:txBody>
      </p:sp>
      <p:pic>
        <p:nvPicPr>
          <p:cNvPr id="67" name="Gráfico 66" descr="Sinal com preenchimento sólido">
            <a:extLst>
              <a:ext uri="{FF2B5EF4-FFF2-40B4-BE49-F238E27FC236}">
                <a16:creationId xmlns:a16="http://schemas.microsoft.com/office/drawing/2014/main" id="{DA52E735-F50B-32E7-858A-596F802D9D6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697263" y="5761335"/>
            <a:ext cx="716065" cy="71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436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78172D2-5291-4292-B41C-083265D53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189508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Garantia Pública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584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D3C96022-A962-4CE5-AADC-2EF7D8DBA666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41" name="Retângulo 1114">
              <a:extLst>
                <a:ext uri="{FF2B5EF4-FFF2-40B4-BE49-F238E27FC236}">
                  <a16:creationId xmlns:a16="http://schemas.microsoft.com/office/drawing/2014/main" id="{A1E4E5C5-50FD-43F5-8F8F-A98F27977ADA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47" name="Gráfico 46" descr="Martelo com preenchimento sólido">
              <a:extLst>
                <a:ext uri="{FF2B5EF4-FFF2-40B4-BE49-F238E27FC236}">
                  <a16:creationId xmlns:a16="http://schemas.microsoft.com/office/drawing/2014/main" id="{C657F1F0-F186-406A-B8E2-D8F2DC9D5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BB43578A-0BE5-4CDF-A2AE-DE8B198BF8AC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</p:grpSpPr>
        <p:sp>
          <p:nvSpPr>
            <p:cNvPr id="44" name="Retângulo 1114">
              <a:extLst>
                <a:ext uri="{FF2B5EF4-FFF2-40B4-BE49-F238E27FC236}">
                  <a16:creationId xmlns:a16="http://schemas.microsoft.com/office/drawing/2014/main" id="{7E874716-4314-4EAC-B0DD-CA90ADB847F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48" name="Gráfico 47" descr="Livro aberto com preenchimento sólido">
              <a:extLst>
                <a:ext uri="{FF2B5EF4-FFF2-40B4-BE49-F238E27FC236}">
                  <a16:creationId xmlns:a16="http://schemas.microsoft.com/office/drawing/2014/main" id="{4F4B3103-D41D-496E-A0B1-5F85E01BB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906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D3C96022-A962-4CE5-AADC-2EF7D8DBA666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41" name="Retângulo 1114">
              <a:extLst>
                <a:ext uri="{FF2B5EF4-FFF2-40B4-BE49-F238E27FC236}">
                  <a16:creationId xmlns:a16="http://schemas.microsoft.com/office/drawing/2014/main" id="{A1E4E5C5-50FD-43F5-8F8F-A98F27977ADA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47" name="Gráfico 46" descr="Martelo com preenchimento sólido">
              <a:extLst>
                <a:ext uri="{FF2B5EF4-FFF2-40B4-BE49-F238E27FC236}">
                  <a16:creationId xmlns:a16="http://schemas.microsoft.com/office/drawing/2014/main" id="{C657F1F0-F186-406A-B8E2-D8F2DC9D5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BB43578A-0BE5-4CDF-A2AE-DE8B198BF8AC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</p:grpSpPr>
        <p:sp>
          <p:nvSpPr>
            <p:cNvPr id="44" name="Retângulo 1114">
              <a:extLst>
                <a:ext uri="{FF2B5EF4-FFF2-40B4-BE49-F238E27FC236}">
                  <a16:creationId xmlns:a16="http://schemas.microsoft.com/office/drawing/2014/main" id="{7E874716-4314-4EAC-B0DD-CA90ADB847F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48" name="Gráfico 47" descr="Livro aberto com preenchimento sólido">
              <a:extLst>
                <a:ext uri="{FF2B5EF4-FFF2-40B4-BE49-F238E27FC236}">
                  <a16:creationId xmlns:a16="http://schemas.microsoft.com/office/drawing/2014/main" id="{4F4B3103-D41D-496E-A0B1-5F85E01BB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3" name="CaixaDeTexto 21">
            <a:extLst>
              <a:ext uri="{FF2B5EF4-FFF2-40B4-BE49-F238E27FC236}">
                <a16:creationId xmlns:a16="http://schemas.microsoft.com/office/drawing/2014/main" id="{14C92598-DFD2-42F6-20A8-65B1F1750668}"/>
              </a:ext>
            </a:extLst>
          </p:cNvPr>
          <p:cNvSpPr txBox="1"/>
          <p:nvPr/>
        </p:nvSpPr>
        <p:spPr>
          <a:xfrm>
            <a:off x="3879857" y="2369238"/>
            <a:ext cx="5367816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Fluxo do Processo de Contratação do Poder Público</a:t>
            </a:r>
          </a:p>
        </p:txBody>
      </p:sp>
      <p:pic>
        <p:nvPicPr>
          <p:cNvPr id="4" name="Gráfico 24" descr="Pódio">
            <a:extLst>
              <a:ext uri="{FF2B5EF4-FFF2-40B4-BE49-F238E27FC236}">
                <a16:creationId xmlns:a16="http://schemas.microsoft.com/office/drawing/2014/main" id="{53D82657-4BE5-3717-2166-ED7C2C731D2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094294" y="2143742"/>
            <a:ext cx="785563" cy="785563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476D46E8-5ED0-3E5E-9757-73D4D188BF5B}"/>
              </a:ext>
            </a:extLst>
          </p:cNvPr>
          <p:cNvGrpSpPr/>
          <p:nvPr/>
        </p:nvGrpSpPr>
        <p:grpSpPr>
          <a:xfrm>
            <a:off x="1389134" y="4078134"/>
            <a:ext cx="2132981" cy="1657993"/>
            <a:chOff x="1302874" y="4250660"/>
            <a:chExt cx="2132981" cy="1657993"/>
          </a:xfrm>
        </p:grpSpPr>
        <p:sp>
          <p:nvSpPr>
            <p:cNvPr id="10" name="Seta: Pentágono 8">
              <a:extLst>
                <a:ext uri="{FF2B5EF4-FFF2-40B4-BE49-F238E27FC236}">
                  <a16:creationId xmlns:a16="http://schemas.microsoft.com/office/drawing/2014/main" id="{63EEA32A-B575-ECC1-8DA1-7143C4ECEA31}"/>
                </a:ext>
              </a:extLst>
            </p:cNvPr>
            <p:cNvSpPr>
              <a:spLocks/>
            </p:cNvSpPr>
            <p:nvPr/>
          </p:nvSpPr>
          <p:spPr>
            <a:xfrm>
              <a:off x="1302874" y="4250660"/>
              <a:ext cx="2070053" cy="1657993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019" tIns="33010" rIns="66019" bIns="33010" rtlCol="0" anchor="b"/>
            <a:lstStyle/>
            <a:p>
              <a:pPr algn="ctr"/>
              <a:endParaRPr lang="pt-BR" sz="1300" dirty="0">
                <a:solidFill>
                  <a:schemeClr val="tx2"/>
                </a:solidFill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11" name="TextBox 43">
              <a:extLst>
                <a:ext uri="{FF2B5EF4-FFF2-40B4-BE49-F238E27FC236}">
                  <a16:creationId xmlns:a16="http://schemas.microsoft.com/office/drawing/2014/main" id="{67749F7F-4A4A-FEC7-0FE0-EAD620457E95}"/>
                </a:ext>
              </a:extLst>
            </p:cNvPr>
            <p:cNvSpPr txBox="1"/>
            <p:nvPr/>
          </p:nvSpPr>
          <p:spPr>
            <a:xfrm>
              <a:off x="1302875" y="5313600"/>
              <a:ext cx="1211989" cy="445511"/>
            </a:xfrm>
            <a:prstGeom prst="rect">
              <a:avLst/>
            </a:prstGeom>
            <a:noFill/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Estudos</a:t>
              </a:r>
              <a:r>
                <a:rPr lang="pt-BR" sz="1400" b="1" dirty="0">
                  <a:solidFill>
                    <a:schemeClr val="tx2"/>
                  </a:solidFill>
                  <a:latin typeface="+mj-lt"/>
                  <a:ea typeface="Verdana" charset="0"/>
                  <a:cs typeface="Verdana" charset="0"/>
                </a:rPr>
                <a:t> </a:t>
              </a: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preliminares</a:t>
              </a:r>
            </a:p>
          </p:txBody>
        </p:sp>
        <p:sp>
          <p:nvSpPr>
            <p:cNvPr id="12" name="TextBox 43">
              <a:extLst>
                <a:ext uri="{FF2B5EF4-FFF2-40B4-BE49-F238E27FC236}">
                  <a16:creationId xmlns:a16="http://schemas.microsoft.com/office/drawing/2014/main" id="{04AFFE35-D0E7-86F6-C073-FC5FA6C539A7}"/>
                </a:ext>
              </a:extLst>
            </p:cNvPr>
            <p:cNvSpPr txBox="1"/>
            <p:nvPr/>
          </p:nvSpPr>
          <p:spPr>
            <a:xfrm>
              <a:off x="2372659" y="5313600"/>
              <a:ext cx="1063196" cy="445511"/>
            </a:xfrm>
            <a:prstGeom prst="rect">
              <a:avLst/>
            </a:prstGeom>
            <a:noFill/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Edital de licitação</a:t>
              </a:r>
            </a:p>
          </p:txBody>
        </p:sp>
        <p:pic>
          <p:nvPicPr>
            <p:cNvPr id="13" name="Gráfico 3" descr="Pesquisar">
              <a:extLst>
                <a:ext uri="{FF2B5EF4-FFF2-40B4-BE49-F238E27FC236}">
                  <a16:creationId xmlns:a16="http://schemas.microsoft.com/office/drawing/2014/main" id="{52F589C6-4E9F-23F9-C0FC-A413D5B62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410438" y="4299928"/>
              <a:ext cx="996865" cy="996865"/>
            </a:xfrm>
            <a:prstGeom prst="rect">
              <a:avLst/>
            </a:prstGeom>
          </p:spPr>
        </p:pic>
        <p:pic>
          <p:nvPicPr>
            <p:cNvPr id="14" name="Gráfico 6" descr="Lista">
              <a:extLst>
                <a:ext uri="{FF2B5EF4-FFF2-40B4-BE49-F238E27FC236}">
                  <a16:creationId xmlns:a16="http://schemas.microsoft.com/office/drawing/2014/main" id="{46FCE2FB-81CF-99A8-395E-244830F2AC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447491" y="4406952"/>
              <a:ext cx="781740" cy="781740"/>
            </a:xfrm>
            <a:prstGeom prst="rect">
              <a:avLst/>
            </a:prstGeom>
          </p:spPr>
        </p:pic>
      </p:grpSp>
      <p:sp>
        <p:nvSpPr>
          <p:cNvPr id="15" name="Seta: Pentágono 14">
            <a:extLst>
              <a:ext uri="{FF2B5EF4-FFF2-40B4-BE49-F238E27FC236}">
                <a16:creationId xmlns:a16="http://schemas.microsoft.com/office/drawing/2014/main" id="{67C1F99A-8814-1986-4FE6-F8888435CEDF}"/>
              </a:ext>
            </a:extLst>
          </p:cNvPr>
          <p:cNvSpPr/>
          <p:nvPr/>
        </p:nvSpPr>
        <p:spPr>
          <a:xfrm>
            <a:off x="3614469" y="4521201"/>
            <a:ext cx="1228331" cy="723661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84CF83BF-A0C8-B730-4216-9491A70751CC}"/>
              </a:ext>
            </a:extLst>
          </p:cNvPr>
          <p:cNvGrpSpPr/>
          <p:nvPr/>
        </p:nvGrpSpPr>
        <p:grpSpPr>
          <a:xfrm>
            <a:off x="4921371" y="4079074"/>
            <a:ext cx="2070053" cy="1657993"/>
            <a:chOff x="4921371" y="4251600"/>
            <a:chExt cx="2070053" cy="1657993"/>
          </a:xfrm>
        </p:grpSpPr>
        <p:sp>
          <p:nvSpPr>
            <p:cNvPr id="17" name="Seta: Pentágono 8">
              <a:extLst>
                <a:ext uri="{FF2B5EF4-FFF2-40B4-BE49-F238E27FC236}">
                  <a16:creationId xmlns:a16="http://schemas.microsoft.com/office/drawing/2014/main" id="{D6BC3645-72D3-7912-C6B8-B38004FD514C}"/>
                </a:ext>
              </a:extLst>
            </p:cNvPr>
            <p:cNvSpPr>
              <a:spLocks/>
            </p:cNvSpPr>
            <p:nvPr/>
          </p:nvSpPr>
          <p:spPr>
            <a:xfrm>
              <a:off x="4921371" y="4251600"/>
              <a:ext cx="2070053" cy="1657993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019" tIns="33010" rIns="66019" bIns="33010" rtlCol="0" anchor="b"/>
            <a:lstStyle/>
            <a:p>
              <a:pPr algn="ctr"/>
              <a:endParaRPr lang="pt-BR" sz="1300" dirty="0">
                <a:solidFill>
                  <a:schemeClr val="tx2"/>
                </a:solidFill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18" name="TextBox 43">
              <a:extLst>
                <a:ext uri="{FF2B5EF4-FFF2-40B4-BE49-F238E27FC236}">
                  <a16:creationId xmlns:a16="http://schemas.microsoft.com/office/drawing/2014/main" id="{96E4164E-F5B6-163F-0DCE-314A355E4BB8}"/>
                </a:ext>
              </a:extLst>
            </p:cNvPr>
            <p:cNvSpPr txBox="1"/>
            <p:nvPr/>
          </p:nvSpPr>
          <p:spPr>
            <a:xfrm>
              <a:off x="5172268" y="5418735"/>
              <a:ext cx="1543211" cy="251611"/>
            </a:xfrm>
            <a:prstGeom prst="rect">
              <a:avLst/>
            </a:prstGeom>
            <a:noFill/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Licitação</a:t>
              </a:r>
            </a:p>
          </p:txBody>
        </p:sp>
        <p:pic>
          <p:nvPicPr>
            <p:cNvPr id="19" name="Gráfico 8" descr="Martelo">
              <a:extLst>
                <a:ext uri="{FF2B5EF4-FFF2-40B4-BE49-F238E27FC236}">
                  <a16:creationId xmlns:a16="http://schemas.microsoft.com/office/drawing/2014/main" id="{DFE32525-B229-CA75-671C-CCC2CA0DF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401928" y="4406952"/>
              <a:ext cx="995380" cy="995380"/>
            </a:xfrm>
            <a:prstGeom prst="rect">
              <a:avLst/>
            </a:prstGeom>
          </p:spPr>
        </p:pic>
      </p:grpSp>
      <p:sp>
        <p:nvSpPr>
          <p:cNvPr id="20" name="Seta: Pentágono 19">
            <a:extLst>
              <a:ext uri="{FF2B5EF4-FFF2-40B4-BE49-F238E27FC236}">
                <a16:creationId xmlns:a16="http://schemas.microsoft.com/office/drawing/2014/main" id="{D93249A3-93EC-0C93-635D-E5671D80099C}"/>
              </a:ext>
            </a:extLst>
          </p:cNvPr>
          <p:cNvSpPr/>
          <p:nvPr/>
        </p:nvSpPr>
        <p:spPr>
          <a:xfrm>
            <a:off x="7161412" y="4520261"/>
            <a:ext cx="1228331" cy="723661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DAD7A103-1931-9245-A0D2-590DBE5784DF}"/>
              </a:ext>
            </a:extLst>
          </p:cNvPr>
          <p:cNvGrpSpPr/>
          <p:nvPr/>
        </p:nvGrpSpPr>
        <p:grpSpPr>
          <a:xfrm>
            <a:off x="8194101" y="3004088"/>
            <a:ext cx="1416369" cy="1057324"/>
            <a:chOff x="3850693" y="2626157"/>
            <a:chExt cx="1416369" cy="1057324"/>
          </a:xfrm>
          <a:solidFill>
            <a:schemeClr val="accent1">
              <a:lumMod val="75000"/>
            </a:schemeClr>
          </a:solidFill>
        </p:grpSpPr>
        <p:sp>
          <p:nvSpPr>
            <p:cNvPr id="22" name="TextBox 43">
              <a:extLst>
                <a:ext uri="{FF2B5EF4-FFF2-40B4-BE49-F238E27FC236}">
                  <a16:creationId xmlns:a16="http://schemas.microsoft.com/office/drawing/2014/main" id="{AB763E4A-4D92-A319-EBA5-443EB8C45DEE}"/>
                </a:ext>
              </a:extLst>
            </p:cNvPr>
            <p:cNvSpPr txBox="1"/>
            <p:nvPr/>
          </p:nvSpPr>
          <p:spPr>
            <a:xfrm>
              <a:off x="3850693" y="3431870"/>
              <a:ext cx="1416369" cy="2516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Poder Público</a:t>
              </a:r>
            </a:p>
          </p:txBody>
        </p:sp>
        <p:pic>
          <p:nvPicPr>
            <p:cNvPr id="23" name="Gráfico 1" descr="Escola">
              <a:extLst>
                <a:ext uri="{FF2B5EF4-FFF2-40B4-BE49-F238E27FC236}">
                  <a16:creationId xmlns:a16="http://schemas.microsoft.com/office/drawing/2014/main" id="{3DCEA127-C5C9-8248-B4EA-12DE9D89E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081798" y="2626157"/>
              <a:ext cx="900000" cy="900000"/>
            </a:xfrm>
            <a:prstGeom prst="rect">
              <a:avLst/>
            </a:prstGeom>
          </p:spPr>
        </p:pic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E96702D0-8928-CC2C-E7B8-5A1197058172}"/>
              </a:ext>
            </a:extLst>
          </p:cNvPr>
          <p:cNvGrpSpPr/>
          <p:nvPr/>
        </p:nvGrpSpPr>
        <p:grpSpPr>
          <a:xfrm>
            <a:off x="9556311" y="3078533"/>
            <a:ext cx="1243384" cy="982027"/>
            <a:chOff x="5429029" y="3275694"/>
            <a:chExt cx="1243384" cy="982027"/>
          </a:xfrm>
          <a:solidFill>
            <a:schemeClr val="accent1">
              <a:lumMod val="75000"/>
            </a:schemeClr>
          </a:solidFill>
        </p:grpSpPr>
        <p:sp>
          <p:nvSpPr>
            <p:cNvPr id="25" name="TextBox 43">
              <a:extLst>
                <a:ext uri="{FF2B5EF4-FFF2-40B4-BE49-F238E27FC236}">
                  <a16:creationId xmlns:a16="http://schemas.microsoft.com/office/drawing/2014/main" id="{1E74E59C-910E-B3B6-85D1-5C4A3AE44488}"/>
                </a:ext>
              </a:extLst>
            </p:cNvPr>
            <p:cNvSpPr txBox="1"/>
            <p:nvPr/>
          </p:nvSpPr>
          <p:spPr>
            <a:xfrm>
              <a:off x="5429029" y="4006110"/>
              <a:ext cx="1243384" cy="2516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Privado</a:t>
              </a:r>
            </a:p>
          </p:txBody>
        </p:sp>
        <p:pic>
          <p:nvPicPr>
            <p:cNvPr id="26" name="Gráfico 10" descr="Público alvo">
              <a:extLst>
                <a:ext uri="{FF2B5EF4-FFF2-40B4-BE49-F238E27FC236}">
                  <a16:creationId xmlns:a16="http://schemas.microsoft.com/office/drawing/2014/main" id="{CF5D7119-B872-51EC-4C49-C5D7A37F6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596199" y="3275694"/>
              <a:ext cx="900000" cy="900000"/>
            </a:xfrm>
            <a:prstGeom prst="rect">
              <a:avLst/>
            </a:prstGeom>
          </p:spPr>
        </p:pic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582AF758-3897-1670-1476-0D570F86019B}"/>
              </a:ext>
            </a:extLst>
          </p:cNvPr>
          <p:cNvGrpSpPr/>
          <p:nvPr/>
        </p:nvGrpSpPr>
        <p:grpSpPr>
          <a:xfrm>
            <a:off x="8468314" y="4078134"/>
            <a:ext cx="2070053" cy="1657993"/>
            <a:chOff x="8468314" y="4250660"/>
            <a:chExt cx="2070053" cy="1657993"/>
          </a:xfrm>
        </p:grpSpPr>
        <p:sp>
          <p:nvSpPr>
            <p:cNvPr id="28" name="Seta: Pentágono 8">
              <a:extLst>
                <a:ext uri="{FF2B5EF4-FFF2-40B4-BE49-F238E27FC236}">
                  <a16:creationId xmlns:a16="http://schemas.microsoft.com/office/drawing/2014/main" id="{A5E53EDA-A80B-5B97-0D83-8C84B3C26E22}"/>
                </a:ext>
              </a:extLst>
            </p:cNvPr>
            <p:cNvSpPr>
              <a:spLocks/>
            </p:cNvSpPr>
            <p:nvPr/>
          </p:nvSpPr>
          <p:spPr>
            <a:xfrm>
              <a:off x="8468314" y="4250660"/>
              <a:ext cx="2070053" cy="1657993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019" tIns="33010" rIns="66019" bIns="33010" rtlCol="0" anchor="b"/>
            <a:lstStyle/>
            <a:p>
              <a:pPr algn="ctr"/>
              <a:endParaRPr lang="pt-BR" sz="1300" dirty="0">
                <a:solidFill>
                  <a:schemeClr val="tx2"/>
                </a:solidFill>
                <a:latin typeface="+mj-lt"/>
                <a:cs typeface="Calibri Light" panose="020F0302020204030204" pitchFamily="34" charset="0"/>
              </a:endParaRPr>
            </a:p>
          </p:txBody>
        </p:sp>
        <p:sp>
          <p:nvSpPr>
            <p:cNvPr id="29" name="TextBox 43">
              <a:extLst>
                <a:ext uri="{FF2B5EF4-FFF2-40B4-BE49-F238E27FC236}">
                  <a16:creationId xmlns:a16="http://schemas.microsoft.com/office/drawing/2014/main" id="{576424F9-927E-5B07-8BED-F473A69E1DE9}"/>
                </a:ext>
              </a:extLst>
            </p:cNvPr>
            <p:cNvSpPr txBox="1"/>
            <p:nvPr/>
          </p:nvSpPr>
          <p:spPr>
            <a:xfrm>
              <a:off x="8821493" y="5418289"/>
              <a:ext cx="1395336" cy="445511"/>
            </a:xfrm>
            <a:prstGeom prst="rect">
              <a:avLst/>
            </a:prstGeom>
            <a:noFill/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Execução Contratual</a:t>
              </a:r>
            </a:p>
          </p:txBody>
        </p:sp>
        <p:pic>
          <p:nvPicPr>
            <p:cNvPr id="30" name="Gráfico 45" descr="Lupa">
              <a:extLst>
                <a:ext uri="{FF2B5EF4-FFF2-40B4-BE49-F238E27FC236}">
                  <a16:creationId xmlns:a16="http://schemas.microsoft.com/office/drawing/2014/main" id="{EED0B162-DAF6-9D42-E181-840E3A8292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9266413" y="4745433"/>
              <a:ext cx="740487" cy="740487"/>
            </a:xfrm>
            <a:prstGeom prst="rect">
              <a:avLst/>
            </a:prstGeom>
          </p:spPr>
        </p:pic>
        <p:pic>
          <p:nvPicPr>
            <p:cNvPr id="31" name="Gráfico 47" descr="Contrato DPE">
              <a:extLst>
                <a:ext uri="{FF2B5EF4-FFF2-40B4-BE49-F238E27FC236}">
                  <a16:creationId xmlns:a16="http://schemas.microsoft.com/office/drawing/2014/main" id="{22F0B2A7-86D4-E309-7A1A-8E7F29B8A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9041526" y="4442732"/>
              <a:ext cx="900000" cy="900000"/>
            </a:xfrm>
            <a:prstGeom prst="rect">
              <a:avLst/>
            </a:prstGeom>
          </p:spPr>
        </p:pic>
      </p:grpSp>
      <p:sp>
        <p:nvSpPr>
          <p:cNvPr id="32" name="Seta: para a Direita 47">
            <a:extLst>
              <a:ext uri="{FF2B5EF4-FFF2-40B4-BE49-F238E27FC236}">
                <a16:creationId xmlns:a16="http://schemas.microsoft.com/office/drawing/2014/main" id="{69BD973A-95F4-BF59-846C-0D5398A945E5}"/>
              </a:ext>
            </a:extLst>
          </p:cNvPr>
          <p:cNvSpPr/>
          <p:nvPr/>
        </p:nvSpPr>
        <p:spPr>
          <a:xfrm>
            <a:off x="1531487" y="5994445"/>
            <a:ext cx="9225556" cy="457366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2"/>
              </a:solidFill>
            </a:endParaRPr>
          </a:p>
        </p:txBody>
      </p: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51BC14D8-20AA-1009-7EEA-3AFA119B5E49}"/>
              </a:ext>
            </a:extLst>
          </p:cNvPr>
          <p:cNvGrpSpPr/>
          <p:nvPr/>
        </p:nvGrpSpPr>
        <p:grpSpPr>
          <a:xfrm>
            <a:off x="1683083" y="3006000"/>
            <a:ext cx="1433003" cy="1057323"/>
            <a:chOff x="3834059" y="2626157"/>
            <a:chExt cx="1433003" cy="1057323"/>
          </a:xfrm>
          <a:solidFill>
            <a:schemeClr val="accent1">
              <a:lumMod val="75000"/>
            </a:schemeClr>
          </a:solidFill>
        </p:grpSpPr>
        <p:sp>
          <p:nvSpPr>
            <p:cNvPr id="34" name="TextBox 43">
              <a:extLst>
                <a:ext uri="{FF2B5EF4-FFF2-40B4-BE49-F238E27FC236}">
                  <a16:creationId xmlns:a16="http://schemas.microsoft.com/office/drawing/2014/main" id="{807AB41C-F2CA-757F-5AD2-431DD5A49CA7}"/>
                </a:ext>
              </a:extLst>
            </p:cNvPr>
            <p:cNvSpPr txBox="1"/>
            <p:nvPr/>
          </p:nvSpPr>
          <p:spPr>
            <a:xfrm>
              <a:off x="3834059" y="3431869"/>
              <a:ext cx="1433003" cy="2516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Poder Público</a:t>
              </a:r>
            </a:p>
          </p:txBody>
        </p:sp>
        <p:pic>
          <p:nvPicPr>
            <p:cNvPr id="35" name="Gráfico 1" descr="Escola">
              <a:extLst>
                <a:ext uri="{FF2B5EF4-FFF2-40B4-BE49-F238E27FC236}">
                  <a16:creationId xmlns:a16="http://schemas.microsoft.com/office/drawing/2014/main" id="{AC6E830D-B02A-2DB4-8C6F-595F2DCBA9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122894" y="2626157"/>
              <a:ext cx="900000" cy="900000"/>
            </a:xfrm>
            <a:prstGeom prst="rect">
              <a:avLst/>
            </a:prstGeom>
          </p:spPr>
        </p:pic>
      </p:grp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04593576-C910-E714-A40A-852C60337CC6}"/>
              </a:ext>
            </a:extLst>
          </p:cNvPr>
          <p:cNvGrpSpPr/>
          <p:nvPr/>
        </p:nvGrpSpPr>
        <p:grpSpPr>
          <a:xfrm>
            <a:off x="5262095" y="3077884"/>
            <a:ext cx="1433003" cy="982677"/>
            <a:chOff x="5198299" y="3275046"/>
            <a:chExt cx="1433003" cy="982677"/>
          </a:xfrm>
          <a:solidFill>
            <a:schemeClr val="accent1">
              <a:lumMod val="75000"/>
            </a:schemeClr>
          </a:solidFill>
        </p:grpSpPr>
        <p:sp>
          <p:nvSpPr>
            <p:cNvPr id="37" name="TextBox 43">
              <a:extLst>
                <a:ext uri="{FF2B5EF4-FFF2-40B4-BE49-F238E27FC236}">
                  <a16:creationId xmlns:a16="http://schemas.microsoft.com/office/drawing/2014/main" id="{5ED1BC21-7D8B-B233-4250-66BB466D02F8}"/>
                </a:ext>
              </a:extLst>
            </p:cNvPr>
            <p:cNvSpPr txBox="1"/>
            <p:nvPr/>
          </p:nvSpPr>
          <p:spPr>
            <a:xfrm>
              <a:off x="5198299" y="4006112"/>
              <a:ext cx="1433003" cy="25161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6204" tIns="28577" rIns="76204" bIns="28577" rtlCol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67"/>
                </a:spcBef>
              </a:pPr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Verdana" charset="0"/>
                  <a:cs typeface="Verdana" charset="0"/>
                </a:rPr>
                <a:t>Privado</a:t>
              </a:r>
            </a:p>
          </p:txBody>
        </p:sp>
        <p:pic>
          <p:nvPicPr>
            <p:cNvPr id="38" name="Gráfico 10" descr="Público alvo">
              <a:extLst>
                <a:ext uri="{FF2B5EF4-FFF2-40B4-BE49-F238E27FC236}">
                  <a16:creationId xmlns:a16="http://schemas.microsoft.com/office/drawing/2014/main" id="{35CE027C-C08A-C247-2CDF-3C276082A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5442601" y="3275046"/>
              <a:ext cx="900000" cy="900000"/>
            </a:xfrm>
            <a:prstGeom prst="rect">
              <a:avLst/>
            </a:prstGeom>
          </p:spPr>
        </p:pic>
      </p:grpSp>
      <p:sp>
        <p:nvSpPr>
          <p:cNvPr id="39" name="Retângulo 1114">
            <a:extLst>
              <a:ext uri="{FF2B5EF4-FFF2-40B4-BE49-F238E27FC236}">
                <a16:creationId xmlns:a16="http://schemas.microsoft.com/office/drawing/2014/main" id="{2A39EA33-6809-C518-57A6-0276A82A1C64}"/>
              </a:ext>
            </a:extLst>
          </p:cNvPr>
          <p:cNvSpPr/>
          <p:nvPr/>
        </p:nvSpPr>
        <p:spPr>
          <a:xfrm>
            <a:off x="1672531" y="6168303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Janeiro/2023</a:t>
            </a:r>
          </a:p>
        </p:txBody>
      </p:sp>
      <p:sp>
        <p:nvSpPr>
          <p:cNvPr id="40" name="Retângulo 1114">
            <a:extLst>
              <a:ext uri="{FF2B5EF4-FFF2-40B4-BE49-F238E27FC236}">
                <a16:creationId xmlns:a16="http://schemas.microsoft.com/office/drawing/2014/main" id="{AEF483C7-13D1-783C-BDD4-E4A3A3FB59BF}"/>
              </a:ext>
            </a:extLst>
          </p:cNvPr>
          <p:cNvSpPr/>
          <p:nvPr/>
        </p:nvSpPr>
        <p:spPr>
          <a:xfrm>
            <a:off x="5192208" y="6168303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Março/2023</a:t>
            </a:r>
          </a:p>
        </p:txBody>
      </p:sp>
      <p:sp>
        <p:nvSpPr>
          <p:cNvPr id="42" name="Retângulo 1114">
            <a:extLst>
              <a:ext uri="{FF2B5EF4-FFF2-40B4-BE49-F238E27FC236}">
                <a16:creationId xmlns:a16="http://schemas.microsoft.com/office/drawing/2014/main" id="{16F667A4-B43A-9ACA-BE7C-8886ACAE04EC}"/>
              </a:ext>
            </a:extLst>
          </p:cNvPr>
          <p:cNvSpPr/>
          <p:nvPr/>
        </p:nvSpPr>
        <p:spPr>
          <a:xfrm>
            <a:off x="8714901" y="6162285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Julho/2023</a:t>
            </a:r>
          </a:p>
        </p:txBody>
      </p:sp>
    </p:spTree>
    <p:extLst>
      <p:ext uri="{BB962C8B-B14F-4D97-AF65-F5344CB8AC3E}">
        <p14:creationId xmlns:p14="http://schemas.microsoft.com/office/powerpoint/2010/main" val="9839502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D3C96022-A962-4CE5-AADC-2EF7D8DBA666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41" name="Retângulo 1114">
              <a:extLst>
                <a:ext uri="{FF2B5EF4-FFF2-40B4-BE49-F238E27FC236}">
                  <a16:creationId xmlns:a16="http://schemas.microsoft.com/office/drawing/2014/main" id="{A1E4E5C5-50FD-43F5-8F8F-A98F27977ADA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47" name="Gráfico 46" descr="Martelo com preenchimento sólido">
              <a:extLst>
                <a:ext uri="{FF2B5EF4-FFF2-40B4-BE49-F238E27FC236}">
                  <a16:creationId xmlns:a16="http://schemas.microsoft.com/office/drawing/2014/main" id="{C657F1F0-F186-406A-B8E2-D8F2DC9D5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BB43578A-0BE5-4CDF-A2AE-DE8B198BF8AC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</p:grpSpPr>
        <p:sp>
          <p:nvSpPr>
            <p:cNvPr id="44" name="Retângulo 1114">
              <a:extLst>
                <a:ext uri="{FF2B5EF4-FFF2-40B4-BE49-F238E27FC236}">
                  <a16:creationId xmlns:a16="http://schemas.microsoft.com/office/drawing/2014/main" id="{7E874716-4314-4EAC-B0DD-CA90ADB847F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48" name="Gráfico 47" descr="Livro aberto com preenchimento sólido">
              <a:extLst>
                <a:ext uri="{FF2B5EF4-FFF2-40B4-BE49-F238E27FC236}">
                  <a16:creationId xmlns:a16="http://schemas.microsoft.com/office/drawing/2014/main" id="{4F4B3103-D41D-496E-A0B1-5F85E01BB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grpSp>
        <p:nvGrpSpPr>
          <p:cNvPr id="43" name="Agrupar 42">
            <a:extLst>
              <a:ext uri="{FF2B5EF4-FFF2-40B4-BE49-F238E27FC236}">
                <a16:creationId xmlns:a16="http://schemas.microsoft.com/office/drawing/2014/main" id="{49224247-FB67-A760-FA28-EBED3A0DD1B7}"/>
              </a:ext>
            </a:extLst>
          </p:cNvPr>
          <p:cNvGrpSpPr/>
          <p:nvPr/>
        </p:nvGrpSpPr>
        <p:grpSpPr>
          <a:xfrm>
            <a:off x="168374" y="2073669"/>
            <a:ext cx="1365839" cy="1230281"/>
            <a:chOff x="168374" y="2229230"/>
            <a:chExt cx="1365839" cy="1230281"/>
          </a:xfrm>
        </p:grpSpPr>
        <p:sp>
          <p:nvSpPr>
            <p:cNvPr id="45" name="Elipse 5">
              <a:extLst>
                <a:ext uri="{FF2B5EF4-FFF2-40B4-BE49-F238E27FC236}">
                  <a16:creationId xmlns:a16="http://schemas.microsoft.com/office/drawing/2014/main" id="{0574B72D-D677-9C79-909A-4486D92BECD8}"/>
                </a:ext>
              </a:extLst>
            </p:cNvPr>
            <p:cNvSpPr/>
            <p:nvPr/>
          </p:nvSpPr>
          <p:spPr>
            <a:xfrm>
              <a:off x="491295" y="2229230"/>
              <a:ext cx="720000" cy="72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="1" dirty="0">
                <a:latin typeface="+mj-lt"/>
              </a:endParaRPr>
            </a:p>
          </p:txBody>
        </p:sp>
        <p:sp>
          <p:nvSpPr>
            <p:cNvPr id="46" name="CaixaDeTexto 45">
              <a:extLst>
                <a:ext uri="{FF2B5EF4-FFF2-40B4-BE49-F238E27FC236}">
                  <a16:creationId xmlns:a16="http://schemas.microsoft.com/office/drawing/2014/main" id="{3EB63DF2-0E55-802E-5939-BF38B926D01D}"/>
                </a:ext>
              </a:extLst>
            </p:cNvPr>
            <p:cNvSpPr txBox="1"/>
            <p:nvPr/>
          </p:nvSpPr>
          <p:spPr>
            <a:xfrm>
              <a:off x="168374" y="2936291"/>
              <a:ext cx="136583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Critério de Julgamento</a:t>
              </a:r>
              <a:endParaRPr lang="pt-BR" sz="1400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49" name="Gráfico 48" descr="Troféu com preenchimento sólido">
              <a:extLst>
                <a:ext uri="{FF2B5EF4-FFF2-40B4-BE49-F238E27FC236}">
                  <a16:creationId xmlns:a16="http://schemas.microsoft.com/office/drawing/2014/main" id="{66C637A5-10D8-E8F2-22A1-A8E41673F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9360" y="2351694"/>
              <a:ext cx="523869" cy="523869"/>
            </a:xfrm>
            <a:prstGeom prst="rect">
              <a:avLst/>
            </a:prstGeom>
          </p:spPr>
        </p:pic>
      </p:grpSp>
      <p:sp>
        <p:nvSpPr>
          <p:cNvPr id="50" name="CaixaDeTexto 51">
            <a:extLst>
              <a:ext uri="{FF2B5EF4-FFF2-40B4-BE49-F238E27FC236}">
                <a16:creationId xmlns:a16="http://schemas.microsoft.com/office/drawing/2014/main" id="{93A1FC0D-023C-C8DC-A6C6-8BF8D04B165D}"/>
              </a:ext>
            </a:extLst>
          </p:cNvPr>
          <p:cNvSpPr txBox="1"/>
          <p:nvPr/>
        </p:nvSpPr>
        <p:spPr>
          <a:xfrm>
            <a:off x="2039913" y="2282368"/>
            <a:ext cx="69488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rgbClr val="FF0000"/>
                </a:solidFill>
                <a:latin typeface="+mj-lt"/>
              </a:rPr>
              <a:t>Menor valor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da contraprestação anual, seguido do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menor valor de Aporte.</a:t>
            </a:r>
          </a:p>
        </p:txBody>
      </p:sp>
      <p:sp>
        <p:nvSpPr>
          <p:cNvPr id="51" name="Seta: para a Direita 56">
            <a:extLst>
              <a:ext uri="{FF2B5EF4-FFF2-40B4-BE49-F238E27FC236}">
                <a16:creationId xmlns:a16="http://schemas.microsoft.com/office/drawing/2014/main" id="{38FC7143-78AA-532E-7148-7508C377F017}"/>
              </a:ext>
            </a:extLst>
          </p:cNvPr>
          <p:cNvSpPr/>
          <p:nvPr/>
        </p:nvSpPr>
        <p:spPr>
          <a:xfrm>
            <a:off x="1544236" y="2189444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71EEAA4E-A18D-540A-66E2-6B1234A73176}"/>
              </a:ext>
            </a:extLst>
          </p:cNvPr>
          <p:cNvSpPr txBox="1"/>
          <p:nvPr/>
        </p:nvSpPr>
        <p:spPr>
          <a:xfrm>
            <a:off x="2039913" y="3431227"/>
            <a:ext cx="966167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1) Valor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mínimo de R$ 35 milhões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em quaisquer das seguintes modalidades: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Caução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em dinheiro,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títulos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da dívida pública e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seguro-garantia ou fiança bancária; e</a:t>
            </a:r>
          </a:p>
          <a:p>
            <a:pPr algn="just"/>
            <a:endParaRPr lang="pt-BR" sz="16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2) Validade mínima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de 180 dias.</a:t>
            </a:r>
          </a:p>
        </p:txBody>
      </p:sp>
      <p:sp>
        <p:nvSpPr>
          <p:cNvPr id="53" name="Seta: para a Direita 56">
            <a:extLst>
              <a:ext uri="{FF2B5EF4-FFF2-40B4-BE49-F238E27FC236}">
                <a16:creationId xmlns:a16="http://schemas.microsoft.com/office/drawing/2014/main" id="{F1F6130E-9611-BF43-574F-EB83632C292B}"/>
              </a:ext>
            </a:extLst>
          </p:cNvPr>
          <p:cNvSpPr/>
          <p:nvPr/>
        </p:nvSpPr>
        <p:spPr>
          <a:xfrm>
            <a:off x="1538054" y="3669456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5C805A9E-D2A1-19DF-FEFC-5B2E32318413}"/>
              </a:ext>
            </a:extLst>
          </p:cNvPr>
          <p:cNvGrpSpPr/>
          <p:nvPr/>
        </p:nvGrpSpPr>
        <p:grpSpPr>
          <a:xfrm>
            <a:off x="168374" y="3563200"/>
            <a:ext cx="1365839" cy="1230281"/>
            <a:chOff x="168374" y="3620847"/>
            <a:chExt cx="1365839" cy="1230281"/>
          </a:xfrm>
        </p:grpSpPr>
        <p:sp>
          <p:nvSpPr>
            <p:cNvPr id="55" name="Elipse 5">
              <a:extLst>
                <a:ext uri="{FF2B5EF4-FFF2-40B4-BE49-F238E27FC236}">
                  <a16:creationId xmlns:a16="http://schemas.microsoft.com/office/drawing/2014/main" id="{3AD6B431-EB1E-0F80-5FC7-F76D8CCA6555}"/>
                </a:ext>
              </a:extLst>
            </p:cNvPr>
            <p:cNvSpPr/>
            <p:nvPr/>
          </p:nvSpPr>
          <p:spPr>
            <a:xfrm>
              <a:off x="491295" y="3620847"/>
              <a:ext cx="720000" cy="72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="1" dirty="0">
                <a:latin typeface="+mj-lt"/>
              </a:endParaRPr>
            </a:p>
          </p:txBody>
        </p:sp>
        <p:sp>
          <p:nvSpPr>
            <p:cNvPr id="56" name="CaixaDeTexto 55">
              <a:extLst>
                <a:ext uri="{FF2B5EF4-FFF2-40B4-BE49-F238E27FC236}">
                  <a16:creationId xmlns:a16="http://schemas.microsoft.com/office/drawing/2014/main" id="{6F6FB8BF-AFE5-63AC-C09A-557C88AE3735}"/>
                </a:ext>
              </a:extLst>
            </p:cNvPr>
            <p:cNvSpPr txBox="1"/>
            <p:nvPr/>
          </p:nvSpPr>
          <p:spPr>
            <a:xfrm>
              <a:off x="168374" y="4327908"/>
              <a:ext cx="136583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Garantia de </a:t>
              </a:r>
            </a:p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Proposta</a:t>
              </a:r>
              <a:endParaRPr lang="pt-BR" sz="1400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57" name="Gráfico 56" descr="Área de Transferência Marcada com preenchimento sólido">
              <a:extLst>
                <a:ext uri="{FF2B5EF4-FFF2-40B4-BE49-F238E27FC236}">
                  <a16:creationId xmlns:a16="http://schemas.microsoft.com/office/drawing/2014/main" id="{8A0B8B28-70AB-CA49-FB22-BD0176ADC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64094" y="3693761"/>
              <a:ext cx="549135" cy="549135"/>
            </a:xfrm>
            <a:prstGeom prst="rect">
              <a:avLst/>
            </a:prstGeom>
          </p:spPr>
        </p:pic>
      </p:grpSp>
      <p:sp>
        <p:nvSpPr>
          <p:cNvPr id="58" name="CaixaDeTexto 51">
            <a:extLst>
              <a:ext uri="{FF2B5EF4-FFF2-40B4-BE49-F238E27FC236}">
                <a16:creationId xmlns:a16="http://schemas.microsoft.com/office/drawing/2014/main" id="{FA654468-B932-819D-07EB-A34511775EE4}"/>
              </a:ext>
            </a:extLst>
          </p:cNvPr>
          <p:cNvSpPr txBox="1"/>
          <p:nvPr/>
        </p:nvSpPr>
        <p:spPr>
          <a:xfrm>
            <a:off x="2039913" y="5021970"/>
            <a:ext cx="966079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1) Pedidos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esclarecimento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do edital: Solicitar em até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05 (cinco) dias úteis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anteriores a data de entrega dos envelopes;</a:t>
            </a:r>
          </a:p>
          <a:p>
            <a:pPr algn="just"/>
            <a:endParaRPr lang="pt-BR" sz="16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2)  Prazo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validade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da proposta econômica: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180 dias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 contar da entrega dos envelopes; e</a:t>
            </a:r>
          </a:p>
          <a:p>
            <a:pPr algn="just"/>
            <a:endParaRPr lang="pt-BR" sz="16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3) 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Assinatura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do contrato: em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até 60 dias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após a publicação da adjudicação e homologação.</a:t>
            </a:r>
          </a:p>
        </p:txBody>
      </p:sp>
      <p:sp>
        <p:nvSpPr>
          <p:cNvPr id="59" name="Seta: para a Direita 56">
            <a:extLst>
              <a:ext uri="{FF2B5EF4-FFF2-40B4-BE49-F238E27FC236}">
                <a16:creationId xmlns:a16="http://schemas.microsoft.com/office/drawing/2014/main" id="{FF9095B6-0231-CC0C-F597-040D6F0A87CE}"/>
              </a:ext>
            </a:extLst>
          </p:cNvPr>
          <p:cNvSpPr/>
          <p:nvPr/>
        </p:nvSpPr>
        <p:spPr>
          <a:xfrm>
            <a:off x="1526574" y="5320335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AB829707-1B21-5825-A679-2D1511233C8A}"/>
              </a:ext>
            </a:extLst>
          </p:cNvPr>
          <p:cNvGrpSpPr/>
          <p:nvPr/>
        </p:nvGrpSpPr>
        <p:grpSpPr>
          <a:xfrm>
            <a:off x="168374" y="5225290"/>
            <a:ext cx="1365839" cy="1032090"/>
            <a:chOff x="168374" y="5022016"/>
            <a:chExt cx="1365839" cy="1032090"/>
          </a:xfrm>
        </p:grpSpPr>
        <p:grpSp>
          <p:nvGrpSpPr>
            <p:cNvPr id="61" name="Agrupar 60">
              <a:extLst>
                <a:ext uri="{FF2B5EF4-FFF2-40B4-BE49-F238E27FC236}">
                  <a16:creationId xmlns:a16="http://schemas.microsoft.com/office/drawing/2014/main" id="{637D1CD8-B359-FD84-7301-FE9FF83F30CB}"/>
                </a:ext>
              </a:extLst>
            </p:cNvPr>
            <p:cNvGrpSpPr/>
            <p:nvPr/>
          </p:nvGrpSpPr>
          <p:grpSpPr>
            <a:xfrm>
              <a:off x="168374" y="5022016"/>
              <a:ext cx="1365839" cy="1032090"/>
              <a:chOff x="168374" y="5022016"/>
              <a:chExt cx="1365839" cy="1032090"/>
            </a:xfrm>
          </p:grpSpPr>
          <p:sp>
            <p:nvSpPr>
              <p:cNvPr id="63" name="Elipse 5">
                <a:extLst>
                  <a:ext uri="{FF2B5EF4-FFF2-40B4-BE49-F238E27FC236}">
                    <a16:creationId xmlns:a16="http://schemas.microsoft.com/office/drawing/2014/main" id="{3DB78F1E-23B9-4A8B-3E7B-ABB2CB09203E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64" name="CaixaDeTexto 63">
                <a:extLst>
                  <a:ext uri="{FF2B5EF4-FFF2-40B4-BE49-F238E27FC236}">
                    <a16:creationId xmlns:a16="http://schemas.microsoft.com/office/drawing/2014/main" id="{B00C30F3-24F6-D3A8-40D3-1DD90B63A918}"/>
                  </a:ext>
                </a:extLst>
              </p:cNvPr>
              <p:cNvSpPr txBox="1"/>
              <p:nvPr/>
            </p:nvSpPr>
            <p:spPr>
              <a:xfrm>
                <a:off x="168374" y="5746329"/>
                <a:ext cx="136583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Prazos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62" name="Gráfico 61" descr="Despertador com preenchimento sólido">
              <a:extLst>
                <a:ext uri="{FF2B5EF4-FFF2-40B4-BE49-F238E27FC236}">
                  <a16:creationId xmlns:a16="http://schemas.microsoft.com/office/drawing/2014/main" id="{6339C1ED-56C9-B0BB-22DF-702EE2EBF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49087" y="5080974"/>
              <a:ext cx="593863" cy="5938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349164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D3C96022-A962-4CE5-AADC-2EF7D8DBA666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41" name="Retângulo 1114">
              <a:extLst>
                <a:ext uri="{FF2B5EF4-FFF2-40B4-BE49-F238E27FC236}">
                  <a16:creationId xmlns:a16="http://schemas.microsoft.com/office/drawing/2014/main" id="{A1E4E5C5-50FD-43F5-8F8F-A98F27977ADA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47" name="Gráfico 46" descr="Martelo com preenchimento sólido">
              <a:extLst>
                <a:ext uri="{FF2B5EF4-FFF2-40B4-BE49-F238E27FC236}">
                  <a16:creationId xmlns:a16="http://schemas.microsoft.com/office/drawing/2014/main" id="{C657F1F0-F186-406A-B8E2-D8F2DC9D5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BB43578A-0BE5-4CDF-A2AE-DE8B198BF8AC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</p:grpSpPr>
        <p:sp>
          <p:nvSpPr>
            <p:cNvPr id="44" name="Retângulo 1114">
              <a:extLst>
                <a:ext uri="{FF2B5EF4-FFF2-40B4-BE49-F238E27FC236}">
                  <a16:creationId xmlns:a16="http://schemas.microsoft.com/office/drawing/2014/main" id="{7E874716-4314-4EAC-B0DD-CA90ADB847F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48" name="Gráfico 47" descr="Livro aberto com preenchimento sólido">
              <a:extLst>
                <a:ext uri="{FF2B5EF4-FFF2-40B4-BE49-F238E27FC236}">
                  <a16:creationId xmlns:a16="http://schemas.microsoft.com/office/drawing/2014/main" id="{4F4B3103-D41D-496E-A0B1-5F85E01BB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3" name="Seta: para a Direita 56">
            <a:extLst>
              <a:ext uri="{FF2B5EF4-FFF2-40B4-BE49-F238E27FC236}">
                <a16:creationId xmlns:a16="http://schemas.microsoft.com/office/drawing/2014/main" id="{FC53284C-C74E-05DA-DFCC-9BFFCDFF943E}"/>
              </a:ext>
            </a:extLst>
          </p:cNvPr>
          <p:cNvSpPr/>
          <p:nvPr/>
        </p:nvSpPr>
        <p:spPr>
          <a:xfrm>
            <a:off x="1534212" y="3346636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4" name="CaixaDeTexto 51">
            <a:extLst>
              <a:ext uri="{FF2B5EF4-FFF2-40B4-BE49-F238E27FC236}">
                <a16:creationId xmlns:a16="http://schemas.microsoft.com/office/drawing/2014/main" id="{A40F58C9-AB9B-5212-46A9-6ABA25422767}"/>
              </a:ext>
            </a:extLst>
          </p:cNvPr>
          <p:cNvSpPr txBox="1"/>
          <p:nvPr/>
        </p:nvSpPr>
        <p:spPr>
          <a:xfrm>
            <a:off x="2039913" y="3220340"/>
            <a:ext cx="9769649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300"/>
              </a:spcAft>
              <a:buSzPts val="1000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1) Apresentação de (i)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atestados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(ii)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certidões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ou (iii)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declarações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que comprove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experiência mínima de 5 (cinco) anos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da Concorrente como Operador Aeroportuário de um mesmo aeroporto com,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no mínimo, 1,5 milhões Passageiros Processados.</a:t>
            </a:r>
          </a:p>
          <a:p>
            <a:pPr algn="just">
              <a:spcBef>
                <a:spcPts val="1200"/>
              </a:spcBef>
              <a:spcAft>
                <a:spcPts val="3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2) Comprovação da participação em empreendimentos com as seguintes condições: Comprovação, mediante a apresentação de até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03 (três) atestados, certidões ou declarações,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que comprovem a participação da Concorrente em empreendimento com investimentos realizados de, no mínimo,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R$ 600 milhões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;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C5CCD39-3074-736C-1E07-BBFBE4450A26}"/>
              </a:ext>
            </a:extLst>
          </p:cNvPr>
          <p:cNvGrpSpPr/>
          <p:nvPr/>
        </p:nvGrpSpPr>
        <p:grpSpPr>
          <a:xfrm>
            <a:off x="168374" y="3292068"/>
            <a:ext cx="1365839" cy="1445725"/>
            <a:chOff x="168374" y="3620847"/>
            <a:chExt cx="1365839" cy="1445725"/>
          </a:xfrm>
        </p:grpSpPr>
        <p:sp>
          <p:nvSpPr>
            <p:cNvPr id="10" name="Elipse 5">
              <a:extLst>
                <a:ext uri="{FF2B5EF4-FFF2-40B4-BE49-F238E27FC236}">
                  <a16:creationId xmlns:a16="http://schemas.microsoft.com/office/drawing/2014/main" id="{9E1096A5-A1D4-4558-F15A-CE4E0A871019}"/>
                </a:ext>
              </a:extLst>
            </p:cNvPr>
            <p:cNvSpPr/>
            <p:nvPr/>
          </p:nvSpPr>
          <p:spPr>
            <a:xfrm>
              <a:off x="491295" y="3620847"/>
              <a:ext cx="720000" cy="72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="1" dirty="0">
                <a:latin typeface="+mj-lt"/>
              </a:endParaRP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020E60B2-1471-183A-C9DD-FF2A87D75F1C}"/>
                </a:ext>
              </a:extLst>
            </p:cNvPr>
            <p:cNvSpPr txBox="1"/>
            <p:nvPr/>
          </p:nvSpPr>
          <p:spPr>
            <a:xfrm>
              <a:off x="168374" y="4327908"/>
              <a:ext cx="136583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Condições de habilitação (Técnica)</a:t>
              </a:r>
              <a:endParaRPr lang="pt-BR" sz="1400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12" name="Gráfico 11" descr="Área de Transferência Marcada com preenchimento sólido">
              <a:extLst>
                <a:ext uri="{FF2B5EF4-FFF2-40B4-BE49-F238E27FC236}">
                  <a16:creationId xmlns:a16="http://schemas.microsoft.com/office/drawing/2014/main" id="{8B82DCC3-CDC5-CF26-1B8C-1CC0B3280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4094" y="3693761"/>
              <a:ext cx="549135" cy="549135"/>
            </a:xfrm>
            <a:prstGeom prst="rect">
              <a:avLst/>
            </a:prstGeom>
          </p:spPr>
        </p:pic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53C3253-A541-6FCB-1286-03EBC1A46E64}"/>
              </a:ext>
            </a:extLst>
          </p:cNvPr>
          <p:cNvGrpSpPr/>
          <p:nvPr/>
        </p:nvGrpSpPr>
        <p:grpSpPr>
          <a:xfrm>
            <a:off x="168374" y="5079769"/>
            <a:ext cx="1365839" cy="1445725"/>
            <a:chOff x="168374" y="3620847"/>
            <a:chExt cx="1365839" cy="1445725"/>
          </a:xfrm>
        </p:grpSpPr>
        <p:sp>
          <p:nvSpPr>
            <p:cNvPr id="14" name="Elipse 5">
              <a:extLst>
                <a:ext uri="{FF2B5EF4-FFF2-40B4-BE49-F238E27FC236}">
                  <a16:creationId xmlns:a16="http://schemas.microsoft.com/office/drawing/2014/main" id="{3789D063-28DC-D470-6C2E-9869BEC73E0D}"/>
                </a:ext>
              </a:extLst>
            </p:cNvPr>
            <p:cNvSpPr/>
            <p:nvPr/>
          </p:nvSpPr>
          <p:spPr>
            <a:xfrm>
              <a:off x="491295" y="3620847"/>
              <a:ext cx="720000" cy="72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="1" dirty="0">
                <a:latin typeface="+mj-lt"/>
              </a:endParaRP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46B12087-8970-53F3-94BE-DE3DE2B02617}"/>
                </a:ext>
              </a:extLst>
            </p:cNvPr>
            <p:cNvSpPr txBox="1"/>
            <p:nvPr/>
          </p:nvSpPr>
          <p:spPr>
            <a:xfrm>
              <a:off x="168374" y="4327908"/>
              <a:ext cx="136583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Condições de habilitação (Econômica)</a:t>
              </a:r>
              <a:endParaRPr lang="pt-BR" sz="1400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16" name="Gráfico 15" descr="Área de Transferência Marcada com preenchimento sólido">
              <a:extLst>
                <a:ext uri="{FF2B5EF4-FFF2-40B4-BE49-F238E27FC236}">
                  <a16:creationId xmlns:a16="http://schemas.microsoft.com/office/drawing/2014/main" id="{91105DD9-C10F-EC88-8115-CBF35E3FF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4094" y="3693761"/>
              <a:ext cx="549135" cy="549135"/>
            </a:xfrm>
            <a:prstGeom prst="rect">
              <a:avLst/>
            </a:prstGeom>
          </p:spPr>
        </p:pic>
      </p:grpSp>
      <p:sp>
        <p:nvSpPr>
          <p:cNvPr id="17" name="Seta: para a Direita 56">
            <a:extLst>
              <a:ext uri="{FF2B5EF4-FFF2-40B4-BE49-F238E27FC236}">
                <a16:creationId xmlns:a16="http://schemas.microsoft.com/office/drawing/2014/main" id="{B364D55D-A02D-54AF-15DE-FE5C8CD8FCBC}"/>
              </a:ext>
            </a:extLst>
          </p:cNvPr>
          <p:cNvSpPr/>
          <p:nvPr/>
        </p:nvSpPr>
        <p:spPr>
          <a:xfrm>
            <a:off x="1534211" y="5186025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18" name="CaixaDeTexto 51">
            <a:extLst>
              <a:ext uri="{FF2B5EF4-FFF2-40B4-BE49-F238E27FC236}">
                <a16:creationId xmlns:a16="http://schemas.microsoft.com/office/drawing/2014/main" id="{7EEC917B-CF7D-AE9A-468C-69F90A8F8981}"/>
              </a:ext>
            </a:extLst>
          </p:cNvPr>
          <p:cNvSpPr txBox="1"/>
          <p:nvPr/>
        </p:nvSpPr>
        <p:spPr>
          <a:xfrm>
            <a:off x="2039912" y="5079765"/>
            <a:ext cx="9769649" cy="151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3" algn="just">
              <a:spcBef>
                <a:spcPts val="1200"/>
              </a:spcBef>
              <a:spcAft>
                <a:spcPts val="3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1) Balanço do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último exercício anual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já exigível e apresentados na forma da lei, que comprovem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 boa situação financeira da empresa,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podendo ser atualizado por índices oficiais, quando encerrados há mais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3 (três) meses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da data da apresentação dos Envelopes,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vedada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a apresentação de balancetes ou balanços provisórios;</a:t>
            </a:r>
          </a:p>
          <a:p>
            <a:pPr marL="0" lvl="3" algn="just">
              <a:spcBef>
                <a:spcPts val="1200"/>
              </a:spcBef>
              <a:spcAft>
                <a:spcPts val="3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2) Certidão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negativa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de pedido de falência ou recuperação judicial ou extrajudicial, expedida pelo distribuidor da sede da Concorrente;</a:t>
            </a:r>
          </a:p>
        </p:txBody>
      </p:sp>
      <p:sp>
        <p:nvSpPr>
          <p:cNvPr id="19" name="Seta: para a Direita 56">
            <a:extLst>
              <a:ext uri="{FF2B5EF4-FFF2-40B4-BE49-F238E27FC236}">
                <a16:creationId xmlns:a16="http://schemas.microsoft.com/office/drawing/2014/main" id="{369351C5-32A6-E51D-0C34-78B67455098B}"/>
              </a:ext>
            </a:extLst>
          </p:cNvPr>
          <p:cNvSpPr/>
          <p:nvPr/>
        </p:nvSpPr>
        <p:spPr>
          <a:xfrm>
            <a:off x="1534213" y="1987495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B0BC7A62-55B8-C002-149E-A1477A82F494}"/>
              </a:ext>
            </a:extLst>
          </p:cNvPr>
          <p:cNvGrpSpPr/>
          <p:nvPr/>
        </p:nvGrpSpPr>
        <p:grpSpPr>
          <a:xfrm>
            <a:off x="168374" y="1912903"/>
            <a:ext cx="1365839" cy="1247533"/>
            <a:chOff x="168374" y="5654755"/>
            <a:chExt cx="1365839" cy="1247533"/>
          </a:xfrm>
        </p:grpSpPr>
        <p:grpSp>
          <p:nvGrpSpPr>
            <p:cNvPr id="21" name="Agrupar 20">
              <a:extLst>
                <a:ext uri="{FF2B5EF4-FFF2-40B4-BE49-F238E27FC236}">
                  <a16:creationId xmlns:a16="http://schemas.microsoft.com/office/drawing/2014/main" id="{7B91C3EA-F42F-C27E-2262-A58171BACCF3}"/>
                </a:ext>
              </a:extLst>
            </p:cNvPr>
            <p:cNvGrpSpPr/>
            <p:nvPr/>
          </p:nvGrpSpPr>
          <p:grpSpPr>
            <a:xfrm>
              <a:off x="168374" y="5654755"/>
              <a:ext cx="1365839" cy="1247533"/>
              <a:chOff x="168374" y="5022016"/>
              <a:chExt cx="1365839" cy="1247533"/>
            </a:xfrm>
          </p:grpSpPr>
          <p:sp>
            <p:nvSpPr>
              <p:cNvPr id="23" name="Elipse 5">
                <a:extLst>
                  <a:ext uri="{FF2B5EF4-FFF2-40B4-BE49-F238E27FC236}">
                    <a16:creationId xmlns:a16="http://schemas.microsoft.com/office/drawing/2014/main" id="{08D2C38F-7139-EAAA-112A-890043A418C0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24" name="CaixaDeTexto 23">
                <a:extLst>
                  <a:ext uri="{FF2B5EF4-FFF2-40B4-BE49-F238E27FC236}">
                    <a16:creationId xmlns:a16="http://schemas.microsoft.com/office/drawing/2014/main" id="{A14B64C9-DEB7-1055-2510-89E19B9FFEEF}"/>
                  </a:ext>
                </a:extLst>
              </p:cNvPr>
              <p:cNvSpPr txBox="1"/>
              <p:nvPr/>
            </p:nvSpPr>
            <p:spPr>
              <a:xfrm>
                <a:off x="168374" y="5746329"/>
                <a:ext cx="13658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Obrigações pré-contratuais</a:t>
                </a:r>
              </a:p>
            </p:txBody>
          </p:sp>
        </p:grpSp>
        <p:pic>
          <p:nvPicPr>
            <p:cNvPr id="22" name="Gráfico 21" descr="Verificação bancária com preenchimento sólido">
              <a:extLst>
                <a:ext uri="{FF2B5EF4-FFF2-40B4-BE49-F238E27FC236}">
                  <a16:creationId xmlns:a16="http://schemas.microsoft.com/office/drawing/2014/main" id="{8ADC67F5-5471-C97B-C5AC-836E2D869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10061" y="5800528"/>
              <a:ext cx="457200" cy="457200"/>
            </a:xfrm>
            <a:prstGeom prst="rect">
              <a:avLst/>
            </a:prstGeom>
          </p:spPr>
        </p:pic>
      </p:grpSp>
      <p:sp>
        <p:nvSpPr>
          <p:cNvPr id="25" name="CaixaDeTexto 51">
            <a:extLst>
              <a:ext uri="{FF2B5EF4-FFF2-40B4-BE49-F238E27FC236}">
                <a16:creationId xmlns:a16="http://schemas.microsoft.com/office/drawing/2014/main" id="{AB600D2B-BEF8-1684-1981-8EDDF2E6EF1A}"/>
              </a:ext>
            </a:extLst>
          </p:cNvPr>
          <p:cNvSpPr txBox="1"/>
          <p:nvPr/>
        </p:nvSpPr>
        <p:spPr>
          <a:xfrm>
            <a:off x="2039911" y="2001999"/>
            <a:ext cx="96607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Pagamento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R$ 4,3 milhões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relativos aos custos incorridos na estruturação dos estudos, pagamento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R$ 2,3 milhões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à BAHIAINVESTE 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à B3, referente ao leilão,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R$ 799 mil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. Portanto, o total a ser ressarcido pelo vencedor é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R$ 7,4 milhões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92260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678C8DF-B61B-0BD0-06A7-1DB3FDC246C9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7" name="Retângulo 1114">
              <a:extLst>
                <a:ext uri="{FF2B5EF4-FFF2-40B4-BE49-F238E27FC236}">
                  <a16:creationId xmlns:a16="http://schemas.microsoft.com/office/drawing/2014/main" id="{19160C00-C410-CFCF-6324-8102B41618E7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13" name="Gráfico 12" descr="Martelo com preenchimento sólido">
              <a:extLst>
                <a:ext uri="{FF2B5EF4-FFF2-40B4-BE49-F238E27FC236}">
                  <a16:creationId xmlns:a16="http://schemas.microsoft.com/office/drawing/2014/main" id="{7A28FE5D-334F-E82E-4FF9-7F7D289BA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78A3AD1F-3AA7-117E-BC4D-5FD030C14B52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0B9FFE61-8252-9768-4518-6A72AFF35D8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17" name="Gráfico 16" descr="Livro aberto com preenchimento sólido">
              <a:extLst>
                <a:ext uri="{FF2B5EF4-FFF2-40B4-BE49-F238E27FC236}">
                  <a16:creationId xmlns:a16="http://schemas.microsoft.com/office/drawing/2014/main" id="{A1713816-2CCE-E49F-9D19-66F410F45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sp>
        <p:nvSpPr>
          <p:cNvPr id="49" name="Seta: para a Direita 56">
            <a:extLst>
              <a:ext uri="{FF2B5EF4-FFF2-40B4-BE49-F238E27FC236}">
                <a16:creationId xmlns:a16="http://schemas.microsoft.com/office/drawing/2014/main" id="{91BDDDC4-D965-6ACA-7C21-553A21529617}"/>
              </a:ext>
            </a:extLst>
          </p:cNvPr>
          <p:cNvSpPr/>
          <p:nvPr/>
        </p:nvSpPr>
        <p:spPr>
          <a:xfrm>
            <a:off x="1527865" y="1882386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55" name="Seta: para a Direita 56">
            <a:extLst>
              <a:ext uri="{FF2B5EF4-FFF2-40B4-BE49-F238E27FC236}">
                <a16:creationId xmlns:a16="http://schemas.microsoft.com/office/drawing/2014/main" id="{5F35AC25-ED78-620F-439D-B7A9CD6B17F2}"/>
              </a:ext>
            </a:extLst>
          </p:cNvPr>
          <p:cNvSpPr/>
          <p:nvPr/>
        </p:nvSpPr>
        <p:spPr>
          <a:xfrm>
            <a:off x="1534216" y="3149850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667B9E1B-A64A-65CB-5DA6-05DA5A45B26A}"/>
              </a:ext>
            </a:extLst>
          </p:cNvPr>
          <p:cNvGrpSpPr/>
          <p:nvPr/>
        </p:nvGrpSpPr>
        <p:grpSpPr>
          <a:xfrm>
            <a:off x="168374" y="1821600"/>
            <a:ext cx="1365839" cy="1230281"/>
            <a:chOff x="168374" y="3130449"/>
            <a:chExt cx="1365839" cy="1230281"/>
          </a:xfrm>
        </p:grpSpPr>
        <p:grpSp>
          <p:nvGrpSpPr>
            <p:cNvPr id="50" name="Agrupar 49">
              <a:extLst>
                <a:ext uri="{FF2B5EF4-FFF2-40B4-BE49-F238E27FC236}">
                  <a16:creationId xmlns:a16="http://schemas.microsoft.com/office/drawing/2014/main" id="{2B057831-F3F6-2B5D-524D-5CA2488BC2C5}"/>
                </a:ext>
              </a:extLst>
            </p:cNvPr>
            <p:cNvGrpSpPr/>
            <p:nvPr/>
          </p:nvGrpSpPr>
          <p:grpSpPr>
            <a:xfrm>
              <a:off x="168374" y="3130449"/>
              <a:ext cx="1365839" cy="1230281"/>
              <a:chOff x="168374" y="3620847"/>
              <a:chExt cx="1365839" cy="1230281"/>
            </a:xfrm>
          </p:grpSpPr>
          <p:sp>
            <p:nvSpPr>
              <p:cNvPr id="51" name="Elipse 5">
                <a:extLst>
                  <a:ext uri="{FF2B5EF4-FFF2-40B4-BE49-F238E27FC236}">
                    <a16:creationId xmlns:a16="http://schemas.microsoft.com/office/drawing/2014/main" id="{7E3AD9A9-B24E-5020-C813-CD00FD8619B1}"/>
                  </a:ext>
                </a:extLst>
              </p:cNvPr>
              <p:cNvSpPr/>
              <p:nvPr/>
            </p:nvSpPr>
            <p:spPr>
              <a:xfrm>
                <a:off x="491295" y="3620847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52" name="CaixaDeTexto 51">
                <a:extLst>
                  <a:ext uri="{FF2B5EF4-FFF2-40B4-BE49-F238E27FC236}">
                    <a16:creationId xmlns:a16="http://schemas.microsoft.com/office/drawing/2014/main" id="{34B17EF7-62D4-7C10-5A64-DDD0E9599016}"/>
                  </a:ext>
                </a:extLst>
              </p:cNvPr>
              <p:cNvSpPr txBox="1"/>
              <p:nvPr/>
            </p:nvSpPr>
            <p:spPr>
              <a:xfrm>
                <a:off x="168374" y="4327908"/>
                <a:ext cx="13658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Custo com Desapropriações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24" name="Gráfico 23" descr="Verificação bancária com preenchimento sólido">
              <a:extLst>
                <a:ext uri="{FF2B5EF4-FFF2-40B4-BE49-F238E27FC236}">
                  <a16:creationId xmlns:a16="http://schemas.microsoft.com/office/drawing/2014/main" id="{4E87CE8F-BC08-6124-137B-597DB0853AA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84236" y="3219717"/>
              <a:ext cx="523220" cy="523220"/>
            </a:xfrm>
            <a:prstGeom prst="rect">
              <a:avLst/>
            </a:prstGeom>
          </p:spPr>
        </p:pic>
      </p:grpSp>
      <p:sp>
        <p:nvSpPr>
          <p:cNvPr id="26" name="CaixaDeTexto 51">
            <a:extLst>
              <a:ext uri="{FF2B5EF4-FFF2-40B4-BE49-F238E27FC236}">
                <a16:creationId xmlns:a16="http://schemas.microsoft.com/office/drawing/2014/main" id="{B3FF6D79-977F-3D0E-4FA7-EBD0E97A2AE1}"/>
              </a:ext>
            </a:extLst>
          </p:cNvPr>
          <p:cNvSpPr txBox="1"/>
          <p:nvPr/>
        </p:nvSpPr>
        <p:spPr>
          <a:xfrm>
            <a:off x="2041200" y="1961322"/>
            <a:ext cx="9660791" cy="66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algn="just">
              <a:lnSpc>
                <a:spcPct val="120000"/>
              </a:lnSpc>
              <a:spcBef>
                <a:spcPts val="900"/>
              </a:spcBef>
              <a:spcAft>
                <a:spcPts val="900"/>
              </a:spcAft>
              <a:buSzPts val="1000"/>
              <a:tabLst>
                <a:tab pos="1224915" algn="l"/>
                <a:tab pos="623570" algn="l"/>
              </a:tabLs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Os imóveis novo Complexo Aeroportuário foram avaliados em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R$ 4,15 milhões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.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Caso as indenizações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ultrapassem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tal valor estimado, a concessionária será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ressarcida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de acordo com os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termos contratuais.</a:t>
            </a:r>
          </a:p>
        </p:txBody>
      </p: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0A298208-D5BD-DD8A-A939-0DA7005F9BB7}"/>
              </a:ext>
            </a:extLst>
          </p:cNvPr>
          <p:cNvGrpSpPr/>
          <p:nvPr/>
        </p:nvGrpSpPr>
        <p:grpSpPr>
          <a:xfrm>
            <a:off x="168374" y="3132000"/>
            <a:ext cx="1365839" cy="1247533"/>
            <a:chOff x="168374" y="4434633"/>
            <a:chExt cx="1365839" cy="1247533"/>
          </a:xfrm>
        </p:grpSpPr>
        <p:grpSp>
          <p:nvGrpSpPr>
            <p:cNvPr id="56" name="Agrupar 55">
              <a:extLst>
                <a:ext uri="{FF2B5EF4-FFF2-40B4-BE49-F238E27FC236}">
                  <a16:creationId xmlns:a16="http://schemas.microsoft.com/office/drawing/2014/main" id="{A228A8D5-4B62-452E-B40B-CD4137C91CAA}"/>
                </a:ext>
              </a:extLst>
            </p:cNvPr>
            <p:cNvGrpSpPr/>
            <p:nvPr/>
          </p:nvGrpSpPr>
          <p:grpSpPr>
            <a:xfrm>
              <a:off x="168374" y="4434633"/>
              <a:ext cx="1365839" cy="1247533"/>
              <a:chOff x="168374" y="5022016"/>
              <a:chExt cx="1365839" cy="1247533"/>
            </a:xfrm>
          </p:grpSpPr>
          <p:sp>
            <p:nvSpPr>
              <p:cNvPr id="57" name="Elipse 5">
                <a:extLst>
                  <a:ext uri="{FF2B5EF4-FFF2-40B4-BE49-F238E27FC236}">
                    <a16:creationId xmlns:a16="http://schemas.microsoft.com/office/drawing/2014/main" id="{1342FB04-C77C-05B0-1307-55D7A84848E1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58" name="CaixaDeTexto 57">
                <a:extLst>
                  <a:ext uri="{FF2B5EF4-FFF2-40B4-BE49-F238E27FC236}">
                    <a16:creationId xmlns:a16="http://schemas.microsoft.com/office/drawing/2014/main" id="{7ED6E644-7471-C066-C870-DBB436513055}"/>
                  </a:ext>
                </a:extLst>
              </p:cNvPr>
              <p:cNvSpPr txBox="1"/>
              <p:nvPr/>
            </p:nvSpPr>
            <p:spPr>
              <a:xfrm>
                <a:off x="168374" y="5746329"/>
                <a:ext cx="13658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Gatilho de demanda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32" name="Gráfico 31" descr="Grupo com preenchimento sólido">
              <a:extLst>
                <a:ext uri="{FF2B5EF4-FFF2-40B4-BE49-F238E27FC236}">
                  <a16:creationId xmlns:a16="http://schemas.microsoft.com/office/drawing/2014/main" id="{BE143DEE-E347-50DE-0220-F30F64331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669" y="4509205"/>
              <a:ext cx="573402" cy="573402"/>
            </a:xfrm>
            <a:prstGeom prst="rect">
              <a:avLst/>
            </a:prstGeom>
          </p:spPr>
        </p:pic>
      </p:grpSp>
      <p:sp>
        <p:nvSpPr>
          <p:cNvPr id="34" name="CaixaDeTexto 51">
            <a:extLst>
              <a:ext uri="{FF2B5EF4-FFF2-40B4-BE49-F238E27FC236}">
                <a16:creationId xmlns:a16="http://schemas.microsoft.com/office/drawing/2014/main" id="{B275E6DD-CACD-DE0C-A380-7BD4365239AB}"/>
              </a:ext>
            </a:extLst>
          </p:cNvPr>
          <p:cNvSpPr txBox="1"/>
          <p:nvPr/>
        </p:nvSpPr>
        <p:spPr>
          <a:xfrm>
            <a:off x="2039912" y="3178229"/>
            <a:ext cx="9664408" cy="66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>
              <a:lnSpc>
                <a:spcPct val="120000"/>
              </a:lnSpc>
              <a:spcBef>
                <a:spcPts val="900"/>
              </a:spcBef>
              <a:spcAft>
                <a:spcPts val="900"/>
              </a:spcAft>
              <a:buSzPts val="1000"/>
              <a:tabLst>
                <a:tab pos="1224915" algn="l"/>
                <a:tab pos="623570" algn="l"/>
              </a:tabLs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</a:t>
            </a:r>
            <a:r>
              <a:rPr lang="pt-BR" sz="1600" b="1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2ª ampliação do Complexo Aeroportuário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ocorrerá quando a demanda de passageiros atingir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6.176.000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até o Ano 29. </a:t>
            </a:r>
          </a:p>
        </p:txBody>
      </p:sp>
      <p:sp>
        <p:nvSpPr>
          <p:cNvPr id="10" name="Seta: para a Direita 56">
            <a:extLst>
              <a:ext uri="{FF2B5EF4-FFF2-40B4-BE49-F238E27FC236}">
                <a16:creationId xmlns:a16="http://schemas.microsoft.com/office/drawing/2014/main" id="{31F9810C-58C9-3402-9278-93E56BD1B8A9}"/>
              </a:ext>
            </a:extLst>
          </p:cNvPr>
          <p:cNvSpPr/>
          <p:nvPr/>
        </p:nvSpPr>
        <p:spPr>
          <a:xfrm>
            <a:off x="1534215" y="4518501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27845C1B-1FEE-E0F4-2DA8-4BA83DBA26D0}"/>
              </a:ext>
            </a:extLst>
          </p:cNvPr>
          <p:cNvGrpSpPr/>
          <p:nvPr/>
        </p:nvGrpSpPr>
        <p:grpSpPr>
          <a:xfrm>
            <a:off x="103779" y="4434633"/>
            <a:ext cx="1586997" cy="1247533"/>
            <a:chOff x="103779" y="4531618"/>
            <a:chExt cx="1586997" cy="1247533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9624DE13-548B-3CDF-9A50-73E033043EE7}"/>
                </a:ext>
              </a:extLst>
            </p:cNvPr>
            <p:cNvGrpSpPr/>
            <p:nvPr/>
          </p:nvGrpSpPr>
          <p:grpSpPr>
            <a:xfrm>
              <a:off x="103779" y="4531618"/>
              <a:ext cx="1586997" cy="1247533"/>
              <a:chOff x="103779" y="5022016"/>
              <a:chExt cx="1586997" cy="1247533"/>
            </a:xfrm>
          </p:grpSpPr>
          <p:sp>
            <p:nvSpPr>
              <p:cNvPr id="19" name="Elipse 5">
                <a:extLst>
                  <a:ext uri="{FF2B5EF4-FFF2-40B4-BE49-F238E27FC236}">
                    <a16:creationId xmlns:a16="http://schemas.microsoft.com/office/drawing/2014/main" id="{700E5A3F-CF6F-AE9F-591E-2FFB1E842C59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20" name="CaixaDeTexto 19">
                <a:extLst>
                  <a:ext uri="{FF2B5EF4-FFF2-40B4-BE49-F238E27FC236}">
                    <a16:creationId xmlns:a16="http://schemas.microsoft.com/office/drawing/2014/main" id="{A725A02D-19EA-31DC-834C-BC9BC09E50C8}"/>
                  </a:ext>
                </a:extLst>
              </p:cNvPr>
              <p:cNvSpPr txBox="1"/>
              <p:nvPr/>
            </p:nvSpPr>
            <p:spPr>
              <a:xfrm>
                <a:off x="103779" y="5746329"/>
                <a:ext cx="158699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Compartilhamento de ganhos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18" name="Gráfico 17" descr="Hipoteca com preenchimento sólido">
              <a:extLst>
                <a:ext uri="{FF2B5EF4-FFF2-40B4-BE49-F238E27FC236}">
                  <a16:creationId xmlns:a16="http://schemas.microsoft.com/office/drawing/2014/main" id="{308478E7-E098-466C-A3CC-47816DFC8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70381" y="4563354"/>
              <a:ext cx="573402" cy="573402"/>
            </a:xfrm>
            <a:prstGeom prst="rect">
              <a:avLst/>
            </a:prstGeom>
          </p:spPr>
        </p:pic>
      </p:grpSp>
      <p:sp>
        <p:nvSpPr>
          <p:cNvPr id="23" name="CaixaDeTexto 51">
            <a:extLst>
              <a:ext uri="{FF2B5EF4-FFF2-40B4-BE49-F238E27FC236}">
                <a16:creationId xmlns:a16="http://schemas.microsoft.com/office/drawing/2014/main" id="{961841A0-BBF2-BA42-01E3-6D5FAB266581}"/>
              </a:ext>
            </a:extLst>
          </p:cNvPr>
          <p:cNvSpPr txBox="1"/>
          <p:nvPr/>
        </p:nvSpPr>
        <p:spPr>
          <a:xfrm>
            <a:off x="2039912" y="4537267"/>
            <a:ext cx="96607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SzPts val="1000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 Concessionária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deverá compartilhar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com o Concedente, os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ganhos econômicos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em decorrência da redução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risco de créditos dos Financiamentos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ganhos de produtividade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apurados.</a:t>
            </a:r>
          </a:p>
        </p:txBody>
      </p:sp>
      <p:sp>
        <p:nvSpPr>
          <p:cNvPr id="27" name="CaixaDeTexto 51">
            <a:extLst>
              <a:ext uri="{FF2B5EF4-FFF2-40B4-BE49-F238E27FC236}">
                <a16:creationId xmlns:a16="http://schemas.microsoft.com/office/drawing/2014/main" id="{ED08FC03-E5CA-637C-976F-E359C4FA5BA3}"/>
              </a:ext>
            </a:extLst>
          </p:cNvPr>
          <p:cNvSpPr txBox="1"/>
          <p:nvPr/>
        </p:nvSpPr>
        <p:spPr>
          <a:xfrm>
            <a:off x="2039912" y="5420556"/>
            <a:ext cx="9660791" cy="125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31800" algn="just">
              <a:lnSpc>
                <a:spcPct val="120000"/>
              </a:lnSpc>
              <a:spcBef>
                <a:spcPts val="900"/>
              </a:spcBef>
              <a:spcAft>
                <a:spcPts val="900"/>
              </a:spcAft>
              <a:buSzPts val="1000"/>
              <a:tabLst>
                <a:tab pos="702310" algn="l"/>
                <a:tab pos="1170305" algn="l"/>
              </a:tabLs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As Partes, a cada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período de 5 (cinco) anos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contados da operação do Complexo Aeroportuário, procederão à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Revisão Ordinária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dos parâmetros gerais da Concessão. A Revisão ordinária poderá resultar em: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alteração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dos índices de desempenho,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revisão metodologia do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Fator Q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revisar as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especificações mínimas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para a prestação dos serviços,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(iv)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rever 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divisão de riscos do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contrato e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(v)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concluir pela necessidade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realização de novos investimentos.</a:t>
            </a:r>
          </a:p>
        </p:txBody>
      </p:sp>
      <p:sp>
        <p:nvSpPr>
          <p:cNvPr id="31" name="Seta: para a Direita 56">
            <a:extLst>
              <a:ext uri="{FF2B5EF4-FFF2-40B4-BE49-F238E27FC236}">
                <a16:creationId xmlns:a16="http://schemas.microsoft.com/office/drawing/2014/main" id="{C3570317-F8FC-5281-88B8-B42CE3735E1C}"/>
              </a:ext>
            </a:extLst>
          </p:cNvPr>
          <p:cNvSpPr/>
          <p:nvPr/>
        </p:nvSpPr>
        <p:spPr>
          <a:xfrm>
            <a:off x="1534214" y="5737463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45" name="Agrupar 44">
            <a:extLst>
              <a:ext uri="{FF2B5EF4-FFF2-40B4-BE49-F238E27FC236}">
                <a16:creationId xmlns:a16="http://schemas.microsoft.com/office/drawing/2014/main" id="{88A9FA3D-3B5C-19C0-8037-11DA56C547C6}"/>
              </a:ext>
            </a:extLst>
          </p:cNvPr>
          <p:cNvGrpSpPr/>
          <p:nvPr/>
        </p:nvGrpSpPr>
        <p:grpSpPr>
          <a:xfrm>
            <a:off x="133870" y="5674918"/>
            <a:ext cx="1522402" cy="1032090"/>
            <a:chOff x="133870" y="5674918"/>
            <a:chExt cx="1522402" cy="1032090"/>
          </a:xfrm>
        </p:grpSpPr>
        <p:grpSp>
          <p:nvGrpSpPr>
            <p:cNvPr id="36" name="Agrupar 35">
              <a:extLst>
                <a:ext uri="{FF2B5EF4-FFF2-40B4-BE49-F238E27FC236}">
                  <a16:creationId xmlns:a16="http://schemas.microsoft.com/office/drawing/2014/main" id="{D01D88F3-6C93-6FBA-1D06-A2AECB20090F}"/>
                </a:ext>
              </a:extLst>
            </p:cNvPr>
            <p:cNvGrpSpPr/>
            <p:nvPr/>
          </p:nvGrpSpPr>
          <p:grpSpPr>
            <a:xfrm>
              <a:off x="133870" y="5674918"/>
              <a:ext cx="1522402" cy="1032090"/>
              <a:chOff x="133870" y="5022016"/>
              <a:chExt cx="1522402" cy="1032090"/>
            </a:xfrm>
          </p:grpSpPr>
          <p:sp>
            <p:nvSpPr>
              <p:cNvPr id="38" name="Elipse 5">
                <a:extLst>
                  <a:ext uri="{FF2B5EF4-FFF2-40B4-BE49-F238E27FC236}">
                    <a16:creationId xmlns:a16="http://schemas.microsoft.com/office/drawing/2014/main" id="{00F63538-408B-F52B-ED48-A0FADBACA8E2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39" name="CaixaDeTexto 38">
                <a:extLst>
                  <a:ext uri="{FF2B5EF4-FFF2-40B4-BE49-F238E27FC236}">
                    <a16:creationId xmlns:a16="http://schemas.microsoft.com/office/drawing/2014/main" id="{AA2605E6-F609-D36F-B3E3-C3C095D4F585}"/>
                  </a:ext>
                </a:extLst>
              </p:cNvPr>
              <p:cNvSpPr txBox="1"/>
              <p:nvPr/>
            </p:nvSpPr>
            <p:spPr>
              <a:xfrm>
                <a:off x="133870" y="5746329"/>
                <a:ext cx="152240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Revisão Ordinária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41" name="Gráfico 40" descr="Gráfico de barras com preenchimento sólido">
              <a:extLst>
                <a:ext uri="{FF2B5EF4-FFF2-40B4-BE49-F238E27FC236}">
                  <a16:creationId xmlns:a16="http://schemas.microsoft.com/office/drawing/2014/main" id="{5CB44BAA-BA1E-C58A-B090-04E69DC47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01094" y="5781322"/>
              <a:ext cx="514440" cy="514440"/>
            </a:xfrm>
            <a:prstGeom prst="rect">
              <a:avLst/>
            </a:prstGeom>
          </p:spPr>
        </p:pic>
      </p:grpSp>
      <p:pic>
        <p:nvPicPr>
          <p:cNvPr id="11" name="Picture 35">
            <a:extLst>
              <a:ext uri="{FF2B5EF4-FFF2-40B4-BE49-F238E27FC236}">
                <a16:creationId xmlns:a16="http://schemas.microsoft.com/office/drawing/2014/main" id="{E271FCEE-9C37-92BD-0947-6314157A634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19594B6E-4832-0854-BBA8-9F2AB0A86BD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706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678C8DF-B61B-0BD0-06A7-1DB3FDC246C9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7" name="Retângulo 1114">
              <a:extLst>
                <a:ext uri="{FF2B5EF4-FFF2-40B4-BE49-F238E27FC236}">
                  <a16:creationId xmlns:a16="http://schemas.microsoft.com/office/drawing/2014/main" id="{19160C00-C410-CFCF-6324-8102B41618E7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13" name="Gráfico 12" descr="Martelo com preenchimento sólido">
              <a:extLst>
                <a:ext uri="{FF2B5EF4-FFF2-40B4-BE49-F238E27FC236}">
                  <a16:creationId xmlns:a16="http://schemas.microsoft.com/office/drawing/2014/main" id="{7A28FE5D-334F-E82E-4FF9-7F7D289BA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78A3AD1F-3AA7-117E-BC4D-5FD030C14B52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0B9FFE61-8252-9768-4518-6A72AFF35D8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17" name="Gráfico 16" descr="Livro aberto com preenchimento sólido">
              <a:extLst>
                <a:ext uri="{FF2B5EF4-FFF2-40B4-BE49-F238E27FC236}">
                  <a16:creationId xmlns:a16="http://schemas.microsoft.com/office/drawing/2014/main" id="{A1713816-2CCE-E49F-9D19-66F410F45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sp>
        <p:nvSpPr>
          <p:cNvPr id="47" name="Seta: para a Direita 56">
            <a:extLst>
              <a:ext uri="{FF2B5EF4-FFF2-40B4-BE49-F238E27FC236}">
                <a16:creationId xmlns:a16="http://schemas.microsoft.com/office/drawing/2014/main" id="{2A9304D0-C0C8-5227-B68D-367CF97C7606}"/>
              </a:ext>
            </a:extLst>
          </p:cNvPr>
          <p:cNvSpPr/>
          <p:nvPr/>
        </p:nvSpPr>
        <p:spPr>
          <a:xfrm>
            <a:off x="1544236" y="4442324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>
              <a:latin typeface="+mj-lt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FFCB07D7-ED4B-0CF7-1199-8440AE0FF6AB}"/>
              </a:ext>
            </a:extLst>
          </p:cNvPr>
          <p:cNvGrpSpPr/>
          <p:nvPr/>
        </p:nvGrpSpPr>
        <p:grpSpPr>
          <a:xfrm>
            <a:off x="168374" y="4321222"/>
            <a:ext cx="1365839" cy="1014838"/>
            <a:chOff x="168374" y="1849672"/>
            <a:chExt cx="1365839" cy="1014838"/>
          </a:xfrm>
        </p:grpSpPr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741523BA-42E8-9A53-DD07-D62628B11EB2}"/>
                </a:ext>
              </a:extLst>
            </p:cNvPr>
            <p:cNvGrpSpPr/>
            <p:nvPr/>
          </p:nvGrpSpPr>
          <p:grpSpPr>
            <a:xfrm>
              <a:off x="168374" y="1849672"/>
              <a:ext cx="1365839" cy="1014838"/>
              <a:chOff x="168374" y="2229230"/>
              <a:chExt cx="1365839" cy="1014838"/>
            </a:xfrm>
          </p:grpSpPr>
          <p:sp>
            <p:nvSpPr>
              <p:cNvPr id="43" name="Elipse 5">
                <a:extLst>
                  <a:ext uri="{FF2B5EF4-FFF2-40B4-BE49-F238E27FC236}">
                    <a16:creationId xmlns:a16="http://schemas.microsoft.com/office/drawing/2014/main" id="{4E88EC08-0F11-6F7C-11E8-A78028B91FBF}"/>
                  </a:ext>
                </a:extLst>
              </p:cNvPr>
              <p:cNvSpPr/>
              <p:nvPr/>
            </p:nvSpPr>
            <p:spPr>
              <a:xfrm>
                <a:off x="491295" y="2229230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400" b="1" dirty="0">
                  <a:latin typeface="+mj-lt"/>
                </a:endParaRPr>
              </a:p>
            </p:txBody>
          </p:sp>
          <p:sp>
            <p:nvSpPr>
              <p:cNvPr id="44" name="CaixaDeTexto 43">
                <a:extLst>
                  <a:ext uri="{FF2B5EF4-FFF2-40B4-BE49-F238E27FC236}">
                    <a16:creationId xmlns:a16="http://schemas.microsoft.com/office/drawing/2014/main" id="{59C481AB-3945-0D67-1497-9FA514DDD20C}"/>
                  </a:ext>
                </a:extLst>
              </p:cNvPr>
              <p:cNvSpPr txBox="1"/>
              <p:nvPr/>
            </p:nvSpPr>
            <p:spPr>
              <a:xfrm>
                <a:off x="168374" y="2936291"/>
                <a:ext cx="136583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Reajustes</a:t>
                </a:r>
              </a:p>
            </p:txBody>
          </p:sp>
        </p:grpSp>
        <p:pic>
          <p:nvPicPr>
            <p:cNvPr id="4" name="Gráfico 82" descr="Mathematics with solid fill">
              <a:extLst>
                <a:ext uri="{FF2B5EF4-FFF2-40B4-BE49-F238E27FC236}">
                  <a16:creationId xmlns:a16="http://schemas.microsoft.com/office/drawing/2014/main" id="{89FD186C-3C20-5D5B-AB5E-DFB9A4DD9E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4106" r="4106"/>
            <a:stretch/>
          </p:blipFill>
          <p:spPr>
            <a:xfrm>
              <a:off x="600508" y="1930598"/>
              <a:ext cx="504016" cy="549103"/>
            </a:xfrm>
            <a:prstGeom prst="rect">
              <a:avLst/>
            </a:prstGeom>
          </p:spPr>
        </p:pic>
      </p:grpSp>
      <p:sp>
        <p:nvSpPr>
          <p:cNvPr id="11" name="CaixaDeTexto 51">
            <a:extLst>
              <a:ext uri="{FF2B5EF4-FFF2-40B4-BE49-F238E27FC236}">
                <a16:creationId xmlns:a16="http://schemas.microsoft.com/office/drawing/2014/main" id="{B306E1F1-51B5-BDCB-410F-36111B688C5E}"/>
              </a:ext>
            </a:extLst>
          </p:cNvPr>
          <p:cNvSpPr txBox="1"/>
          <p:nvPr/>
        </p:nvSpPr>
        <p:spPr>
          <a:xfrm>
            <a:off x="2039913" y="4526829"/>
            <a:ext cx="96607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900"/>
              </a:spcAft>
            </a:pP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Anualmente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será realizado os reajustes da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contraprestação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, do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teto tarifário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e do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aporte, todos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pelo número índice acumulado do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IPCA (IBGE),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tendo como data base inicial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janeiro de 2022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.</a:t>
            </a:r>
            <a:endParaRPr lang="pt-BR" sz="1600" b="1" baseline="-25000" dirty="0">
              <a:solidFill>
                <a:schemeClr val="accent1">
                  <a:lumMod val="75000"/>
                </a:schemeClr>
              </a:solidFill>
              <a:latin typeface="+mj-lt"/>
              <a:ea typeface="Verdana" panose="020B060403050404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35">
            <a:extLst>
              <a:ext uri="{FF2B5EF4-FFF2-40B4-BE49-F238E27FC236}">
                <a16:creationId xmlns:a16="http://schemas.microsoft.com/office/drawing/2014/main" id="{5E3FF311-2972-A28E-C895-4A28A8DFEAC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10" name="Seta: para a Direita 56">
            <a:extLst>
              <a:ext uri="{FF2B5EF4-FFF2-40B4-BE49-F238E27FC236}">
                <a16:creationId xmlns:a16="http://schemas.microsoft.com/office/drawing/2014/main" id="{A8DC811C-014B-7127-1890-4E07061BC13D}"/>
              </a:ext>
            </a:extLst>
          </p:cNvPr>
          <p:cNvSpPr/>
          <p:nvPr/>
        </p:nvSpPr>
        <p:spPr>
          <a:xfrm>
            <a:off x="1544236" y="1978985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>
              <a:latin typeface="+mj-lt"/>
            </a:endParaRP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B3E4B93E-F365-8558-27EF-B1C675B06D2B}"/>
              </a:ext>
            </a:extLst>
          </p:cNvPr>
          <p:cNvGrpSpPr/>
          <p:nvPr/>
        </p:nvGrpSpPr>
        <p:grpSpPr>
          <a:xfrm>
            <a:off x="92305" y="1883761"/>
            <a:ext cx="1522402" cy="1032090"/>
            <a:chOff x="92305" y="5674918"/>
            <a:chExt cx="1522402" cy="1032090"/>
          </a:xfrm>
        </p:grpSpPr>
        <p:grpSp>
          <p:nvGrpSpPr>
            <p:cNvPr id="16" name="Agrupar 15">
              <a:extLst>
                <a:ext uri="{FF2B5EF4-FFF2-40B4-BE49-F238E27FC236}">
                  <a16:creationId xmlns:a16="http://schemas.microsoft.com/office/drawing/2014/main" id="{0411E4C5-0F3A-E349-CD06-F923AE65EE06}"/>
                </a:ext>
              </a:extLst>
            </p:cNvPr>
            <p:cNvGrpSpPr/>
            <p:nvPr/>
          </p:nvGrpSpPr>
          <p:grpSpPr>
            <a:xfrm>
              <a:off x="92305" y="5674918"/>
              <a:ext cx="1522402" cy="1032090"/>
              <a:chOff x="92305" y="5022016"/>
              <a:chExt cx="1522402" cy="1032090"/>
            </a:xfrm>
          </p:grpSpPr>
          <p:sp>
            <p:nvSpPr>
              <p:cNvPr id="20" name="Elipse 5">
                <a:extLst>
                  <a:ext uri="{FF2B5EF4-FFF2-40B4-BE49-F238E27FC236}">
                    <a16:creationId xmlns:a16="http://schemas.microsoft.com/office/drawing/2014/main" id="{E895A150-7CD1-B121-D492-B0CB690886A1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400" b="1" dirty="0">
                  <a:latin typeface="+mj-lt"/>
                </a:endParaRPr>
              </a:p>
            </p:txBody>
          </p:sp>
          <p:sp>
            <p:nvSpPr>
              <p:cNvPr id="21" name="CaixaDeTexto 20">
                <a:extLst>
                  <a:ext uri="{FF2B5EF4-FFF2-40B4-BE49-F238E27FC236}">
                    <a16:creationId xmlns:a16="http://schemas.microsoft.com/office/drawing/2014/main" id="{857429C1-106A-A4A4-CBBA-DDB8891B5061}"/>
                  </a:ext>
                </a:extLst>
              </p:cNvPr>
              <p:cNvSpPr txBox="1"/>
              <p:nvPr/>
            </p:nvSpPr>
            <p:spPr>
              <a:xfrm>
                <a:off x="92305" y="5746329"/>
                <a:ext cx="152240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Fator Q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19" name="Gráfico 18" descr="Gráfico de barras com preenchimento sólido">
              <a:extLst>
                <a:ext uri="{FF2B5EF4-FFF2-40B4-BE49-F238E27FC236}">
                  <a16:creationId xmlns:a16="http://schemas.microsoft.com/office/drawing/2014/main" id="{40E3481D-18E1-A4C6-EE44-F57EC6129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01094" y="5781322"/>
              <a:ext cx="514440" cy="514440"/>
            </a:xfrm>
            <a:prstGeom prst="rect">
              <a:avLst/>
            </a:prstGeom>
          </p:spPr>
        </p:pic>
      </p:grpSp>
      <p:sp>
        <p:nvSpPr>
          <p:cNvPr id="18" name="CaixaDeTexto 51">
            <a:extLst>
              <a:ext uri="{FF2B5EF4-FFF2-40B4-BE49-F238E27FC236}">
                <a16:creationId xmlns:a16="http://schemas.microsoft.com/office/drawing/2014/main" id="{AE95D2EF-EF90-3426-8D7A-F86A6A7AA3FC}"/>
              </a:ext>
            </a:extLst>
          </p:cNvPr>
          <p:cNvSpPr txBox="1"/>
          <p:nvPr/>
        </p:nvSpPr>
        <p:spPr>
          <a:xfrm>
            <a:off x="2039913" y="2008267"/>
            <a:ext cx="96607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O Fator Q será calculado pelo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Verificador Independente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e aplicado objetivamente pelo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Banco Depositário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. O cálculo incidirá sobre as Receitas Tarifárias Reguladas, menos as oriundas das Tarifas de Capatazia e Armazenagem.</a:t>
            </a:r>
            <a:endParaRPr lang="pt-BR" sz="1600" b="1" baseline="-25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3" name="Imagem 2" descr="Texto&#10;&#10;Descrição gerada automaticamente com confiança baixa">
            <a:extLst>
              <a:ext uri="{FF2B5EF4-FFF2-40B4-BE49-F238E27FC236}">
                <a16:creationId xmlns:a16="http://schemas.microsoft.com/office/drawing/2014/main" id="{03E2E817-83CB-FA46-7130-F9CFA25123B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75" name="Seta: para a Direita 56">
            <a:extLst>
              <a:ext uri="{FF2B5EF4-FFF2-40B4-BE49-F238E27FC236}">
                <a16:creationId xmlns:a16="http://schemas.microsoft.com/office/drawing/2014/main" id="{E3D78E68-197D-0E47-E2D8-A3EEF430C3AA}"/>
              </a:ext>
            </a:extLst>
          </p:cNvPr>
          <p:cNvSpPr/>
          <p:nvPr/>
        </p:nvSpPr>
        <p:spPr>
          <a:xfrm>
            <a:off x="1542949" y="5521232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>
              <a:latin typeface="+mj-lt"/>
            </a:endParaRPr>
          </a:p>
        </p:txBody>
      </p:sp>
      <p:grpSp>
        <p:nvGrpSpPr>
          <p:cNvPr id="76" name="Agrupar 75">
            <a:extLst>
              <a:ext uri="{FF2B5EF4-FFF2-40B4-BE49-F238E27FC236}">
                <a16:creationId xmlns:a16="http://schemas.microsoft.com/office/drawing/2014/main" id="{EAB720F3-C254-576B-D934-FD6E2D8DA09E}"/>
              </a:ext>
            </a:extLst>
          </p:cNvPr>
          <p:cNvGrpSpPr/>
          <p:nvPr/>
        </p:nvGrpSpPr>
        <p:grpSpPr>
          <a:xfrm>
            <a:off x="168374" y="5449502"/>
            <a:ext cx="1365839" cy="1230281"/>
            <a:chOff x="168374" y="1849672"/>
            <a:chExt cx="1365839" cy="1230281"/>
          </a:xfrm>
        </p:grpSpPr>
        <p:grpSp>
          <p:nvGrpSpPr>
            <p:cNvPr id="77" name="Agrupar 76">
              <a:extLst>
                <a:ext uri="{FF2B5EF4-FFF2-40B4-BE49-F238E27FC236}">
                  <a16:creationId xmlns:a16="http://schemas.microsoft.com/office/drawing/2014/main" id="{B4259837-145F-00F2-3564-072544A4660C}"/>
                </a:ext>
              </a:extLst>
            </p:cNvPr>
            <p:cNvGrpSpPr/>
            <p:nvPr/>
          </p:nvGrpSpPr>
          <p:grpSpPr>
            <a:xfrm>
              <a:off x="168374" y="1849672"/>
              <a:ext cx="1365839" cy="1230281"/>
              <a:chOff x="168374" y="2229230"/>
              <a:chExt cx="1365839" cy="1230281"/>
            </a:xfrm>
          </p:grpSpPr>
          <p:sp>
            <p:nvSpPr>
              <p:cNvPr id="79" name="Elipse 5">
                <a:extLst>
                  <a:ext uri="{FF2B5EF4-FFF2-40B4-BE49-F238E27FC236}">
                    <a16:creationId xmlns:a16="http://schemas.microsoft.com/office/drawing/2014/main" id="{8B875166-4B5C-B881-3EBD-9F2A94458995}"/>
                  </a:ext>
                </a:extLst>
              </p:cNvPr>
              <p:cNvSpPr/>
              <p:nvPr/>
            </p:nvSpPr>
            <p:spPr>
              <a:xfrm>
                <a:off x="491295" y="2229230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sz="1400" b="1" dirty="0">
                  <a:latin typeface="+mj-lt"/>
                </a:endParaRPr>
              </a:p>
            </p:txBody>
          </p:sp>
          <p:sp>
            <p:nvSpPr>
              <p:cNvPr id="80" name="CaixaDeTexto 79">
                <a:extLst>
                  <a:ext uri="{FF2B5EF4-FFF2-40B4-BE49-F238E27FC236}">
                    <a16:creationId xmlns:a16="http://schemas.microsoft.com/office/drawing/2014/main" id="{2C783E84-53D4-1E8F-E1C4-CC0233930368}"/>
                  </a:ext>
                </a:extLst>
              </p:cNvPr>
              <p:cNvSpPr txBox="1"/>
              <p:nvPr/>
            </p:nvSpPr>
            <p:spPr>
              <a:xfrm>
                <a:off x="168374" y="2936291"/>
                <a:ext cx="13658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Contratação de Seguros</a:t>
                </a:r>
              </a:p>
            </p:txBody>
          </p:sp>
        </p:grpSp>
        <p:pic>
          <p:nvPicPr>
            <p:cNvPr id="78" name="Gráfico 82" descr="Mathematics with solid fill">
              <a:extLst>
                <a:ext uri="{FF2B5EF4-FFF2-40B4-BE49-F238E27FC236}">
                  <a16:creationId xmlns:a16="http://schemas.microsoft.com/office/drawing/2014/main" id="{390D00AE-9FC0-85D6-A617-E32D5A485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4106" r="4106"/>
            <a:stretch/>
          </p:blipFill>
          <p:spPr>
            <a:xfrm>
              <a:off x="600508" y="1930598"/>
              <a:ext cx="504016" cy="549103"/>
            </a:xfrm>
            <a:prstGeom prst="rect">
              <a:avLst/>
            </a:prstGeom>
          </p:spPr>
        </p:pic>
      </p:grpSp>
      <p:sp>
        <p:nvSpPr>
          <p:cNvPr id="81" name="CaixaDeTexto 51">
            <a:extLst>
              <a:ext uri="{FF2B5EF4-FFF2-40B4-BE49-F238E27FC236}">
                <a16:creationId xmlns:a16="http://schemas.microsoft.com/office/drawing/2014/main" id="{1B57105E-4A20-4A48-73EB-73D8927D398B}"/>
              </a:ext>
            </a:extLst>
          </p:cNvPr>
          <p:cNvSpPr txBox="1"/>
          <p:nvPr/>
        </p:nvSpPr>
        <p:spPr>
          <a:xfrm>
            <a:off x="2039913" y="5544712"/>
            <a:ext cx="96607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9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 Concessionaria deverá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contratar e manter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em vigor os seguintes seguros: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seguro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riscos de engenharia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seguro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responsabilidade civil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de obras,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seguro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riscos operacionais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e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(iv)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seguro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responsabilidade civil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de operações.</a:t>
            </a:r>
          </a:p>
        </p:txBody>
      </p:sp>
      <p:sp>
        <p:nvSpPr>
          <p:cNvPr id="2" name="Seta: para a Direita 56">
            <a:extLst>
              <a:ext uri="{FF2B5EF4-FFF2-40B4-BE49-F238E27FC236}">
                <a16:creationId xmlns:a16="http://schemas.microsoft.com/office/drawing/2014/main" id="{244A9FFC-EF9A-4145-0AC3-3DA253101BC2}"/>
              </a:ext>
            </a:extLst>
          </p:cNvPr>
          <p:cNvSpPr/>
          <p:nvPr/>
        </p:nvSpPr>
        <p:spPr>
          <a:xfrm>
            <a:off x="1542949" y="3147605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400">
              <a:latin typeface="+mj-lt"/>
            </a:endParaRP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9D3EB37A-285A-AB00-BEE7-D13A2E884079}"/>
              </a:ext>
            </a:extLst>
          </p:cNvPr>
          <p:cNvGrpSpPr/>
          <p:nvPr/>
        </p:nvGrpSpPr>
        <p:grpSpPr>
          <a:xfrm>
            <a:off x="167087" y="3026503"/>
            <a:ext cx="1365839" cy="1230281"/>
            <a:chOff x="168374" y="2229230"/>
            <a:chExt cx="1365839" cy="1230281"/>
          </a:xfrm>
        </p:grpSpPr>
        <p:sp>
          <p:nvSpPr>
            <p:cNvPr id="25" name="Elipse 5">
              <a:extLst>
                <a:ext uri="{FF2B5EF4-FFF2-40B4-BE49-F238E27FC236}">
                  <a16:creationId xmlns:a16="http://schemas.microsoft.com/office/drawing/2014/main" id="{45263330-2D51-4049-CC2C-6ABC08F158AF}"/>
                </a:ext>
              </a:extLst>
            </p:cNvPr>
            <p:cNvSpPr/>
            <p:nvPr/>
          </p:nvSpPr>
          <p:spPr>
            <a:xfrm>
              <a:off x="491295" y="2229230"/>
              <a:ext cx="720000" cy="720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400" b="1" dirty="0">
                <a:latin typeface="+mj-lt"/>
              </a:endParaRP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584FC4DB-BB20-07D9-4E7E-F8ECAD7F0C22}"/>
                </a:ext>
              </a:extLst>
            </p:cNvPr>
            <p:cNvSpPr txBox="1"/>
            <p:nvPr/>
          </p:nvSpPr>
          <p:spPr>
            <a:xfrm>
              <a:off x="168374" y="2936291"/>
              <a:ext cx="136583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Contas da </a:t>
              </a:r>
            </a:p>
            <a:p>
              <a:pPr algn="ctr"/>
              <a:r>
                <a:rPr lang="pt-BR" sz="14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Concessão</a:t>
              </a:r>
            </a:p>
          </p:txBody>
        </p:sp>
      </p:grpSp>
      <p:sp>
        <p:nvSpPr>
          <p:cNvPr id="27" name="CaixaDeTexto 51">
            <a:extLst>
              <a:ext uri="{FF2B5EF4-FFF2-40B4-BE49-F238E27FC236}">
                <a16:creationId xmlns:a16="http://schemas.microsoft.com/office/drawing/2014/main" id="{CD48801B-C61A-49AB-B1D0-B6EEFF600D78}"/>
              </a:ext>
            </a:extLst>
          </p:cNvPr>
          <p:cNvSpPr txBox="1"/>
          <p:nvPr/>
        </p:nvSpPr>
        <p:spPr>
          <a:xfrm>
            <a:off x="2039913" y="2947577"/>
            <a:ext cx="966079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9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 receita oriunda das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tarifas reguladas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, com excessão das receitas de capatazia e armazenagem, devem ser depositadas na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Conta Centralizadora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. O montante do produto entre os valores depositados na Conta e 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Fator Q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deve ser transferido para a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Conta Vinculada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pelo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Banco Depositário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. O valor remanescente deve ser transferido para a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Conta de Livre movimentação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pelo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Banco Depositário.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Os valores depositados na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Conta Vinculada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só poderão ser utilizados para os fins estipulados no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Contrato de Concessão</a:t>
            </a:r>
            <a:r>
              <a:rPr lang="pt-BR" sz="1600" b="1" baseline="-25000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.</a:t>
            </a:r>
            <a:endParaRPr lang="pt-BR" sz="1600" b="1" dirty="0">
              <a:solidFill>
                <a:schemeClr val="accent1">
                  <a:lumMod val="75000"/>
                </a:schemeClr>
              </a:solidFill>
              <a:latin typeface="+mj-lt"/>
              <a:ea typeface="Verdana" panose="020B060403050404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8" name="Gráfico 27" descr="Verificação bancária com preenchimento sólido">
            <a:extLst>
              <a:ext uri="{FF2B5EF4-FFF2-40B4-BE49-F238E27FC236}">
                <a16:creationId xmlns:a16="http://schemas.microsoft.com/office/drawing/2014/main" id="{0DBBCCF0-C29C-02BF-61BF-1FAECF33B59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4236" y="3123376"/>
            <a:ext cx="523220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8870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Modelagem Jurídico-Institucional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678C8DF-B61B-0BD0-06A7-1DB3FDC246C9}"/>
              </a:ext>
            </a:extLst>
          </p:cNvPr>
          <p:cNvGrpSpPr/>
          <p:nvPr/>
        </p:nvGrpSpPr>
        <p:grpSpPr>
          <a:xfrm>
            <a:off x="3723470" y="1049686"/>
            <a:ext cx="2315291" cy="544513"/>
            <a:chOff x="4934045" y="1049686"/>
            <a:chExt cx="2315291" cy="544513"/>
          </a:xfrm>
        </p:grpSpPr>
        <p:sp>
          <p:nvSpPr>
            <p:cNvPr id="7" name="Retângulo 1114">
              <a:extLst>
                <a:ext uri="{FF2B5EF4-FFF2-40B4-BE49-F238E27FC236}">
                  <a16:creationId xmlns:a16="http://schemas.microsoft.com/office/drawing/2014/main" id="{19160C00-C410-CFCF-6324-8102B41618E7}"/>
                </a:ext>
              </a:extLst>
            </p:cNvPr>
            <p:cNvSpPr/>
            <p:nvPr/>
          </p:nvSpPr>
          <p:spPr>
            <a:xfrm>
              <a:off x="4934045" y="1049686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Licitação</a:t>
              </a:r>
            </a:p>
          </p:txBody>
        </p:sp>
        <p:pic>
          <p:nvPicPr>
            <p:cNvPr id="13" name="Gráfico 12" descr="Martelo com preenchimento sólido">
              <a:extLst>
                <a:ext uri="{FF2B5EF4-FFF2-40B4-BE49-F238E27FC236}">
                  <a16:creationId xmlns:a16="http://schemas.microsoft.com/office/drawing/2014/main" id="{7A28FE5D-334F-E82E-4FF9-7F7D289BA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982939" y="1131273"/>
              <a:ext cx="390927" cy="390927"/>
            </a:xfrm>
            <a:prstGeom prst="rect">
              <a:avLst/>
            </a:prstGeom>
          </p:spPr>
        </p:pic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78A3AD1F-3AA7-117E-BC4D-5FD030C14B52}"/>
              </a:ext>
            </a:extLst>
          </p:cNvPr>
          <p:cNvGrpSpPr/>
          <p:nvPr/>
        </p:nvGrpSpPr>
        <p:grpSpPr>
          <a:xfrm>
            <a:off x="6153240" y="1051200"/>
            <a:ext cx="2315291" cy="544513"/>
            <a:chOff x="7363815" y="1051200"/>
            <a:chExt cx="2315291" cy="544513"/>
          </a:xfrm>
          <a:solidFill>
            <a:schemeClr val="accent1">
              <a:lumMod val="75000"/>
            </a:schemeClr>
          </a:solidFill>
        </p:grpSpPr>
        <p:sp>
          <p:nvSpPr>
            <p:cNvPr id="15" name="Retângulo 1114">
              <a:extLst>
                <a:ext uri="{FF2B5EF4-FFF2-40B4-BE49-F238E27FC236}">
                  <a16:creationId xmlns:a16="http://schemas.microsoft.com/office/drawing/2014/main" id="{0B9FFE61-8252-9768-4518-6A72AFF35D8D}"/>
                </a:ext>
              </a:extLst>
            </p:cNvPr>
            <p:cNvSpPr/>
            <p:nvPr/>
          </p:nvSpPr>
          <p:spPr>
            <a:xfrm>
              <a:off x="7363815" y="1051200"/>
              <a:ext cx="2315291" cy="544513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Contrato</a:t>
              </a:r>
            </a:p>
          </p:txBody>
        </p:sp>
        <p:pic>
          <p:nvPicPr>
            <p:cNvPr id="17" name="Gráfico 16" descr="Livro aberto com preenchimento sólido">
              <a:extLst>
                <a:ext uri="{FF2B5EF4-FFF2-40B4-BE49-F238E27FC236}">
                  <a16:creationId xmlns:a16="http://schemas.microsoft.com/office/drawing/2014/main" id="{A1713816-2CCE-E49F-9D19-66F410F45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422777" y="1136503"/>
              <a:ext cx="411576" cy="411576"/>
            </a:xfrm>
            <a:prstGeom prst="rect">
              <a:avLst/>
            </a:prstGeom>
          </p:spPr>
        </p:pic>
      </p:grpSp>
      <p:sp>
        <p:nvSpPr>
          <p:cNvPr id="54" name="CaixaDeTexto 51">
            <a:extLst>
              <a:ext uri="{FF2B5EF4-FFF2-40B4-BE49-F238E27FC236}">
                <a16:creationId xmlns:a16="http://schemas.microsoft.com/office/drawing/2014/main" id="{21C0A5DD-61E5-5F22-9D18-1D5D8097BC1B}"/>
              </a:ext>
            </a:extLst>
          </p:cNvPr>
          <p:cNvSpPr txBox="1"/>
          <p:nvPr/>
        </p:nvSpPr>
        <p:spPr>
          <a:xfrm>
            <a:off x="2053980" y="3195724"/>
            <a:ext cx="96607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9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Taxa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desconto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do Fluxo de Caixa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Marginal = NTN-B + 2,84%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(dois virgula oitenta e quatros por cento)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55" name="Seta: para a Direita 56">
            <a:extLst>
              <a:ext uri="{FF2B5EF4-FFF2-40B4-BE49-F238E27FC236}">
                <a16:creationId xmlns:a16="http://schemas.microsoft.com/office/drawing/2014/main" id="{5F35AC25-ED78-620F-439D-B7A9CD6B17F2}"/>
              </a:ext>
            </a:extLst>
          </p:cNvPr>
          <p:cNvSpPr/>
          <p:nvPr/>
        </p:nvSpPr>
        <p:spPr>
          <a:xfrm>
            <a:off x="1558304" y="3138113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60" name="CaixaDeTexto 51">
            <a:extLst>
              <a:ext uri="{FF2B5EF4-FFF2-40B4-BE49-F238E27FC236}">
                <a16:creationId xmlns:a16="http://schemas.microsoft.com/office/drawing/2014/main" id="{69993746-58F6-7877-54F7-AFE561602723}"/>
              </a:ext>
            </a:extLst>
          </p:cNvPr>
          <p:cNvSpPr txBox="1"/>
          <p:nvPr/>
        </p:nvSpPr>
        <p:spPr>
          <a:xfrm>
            <a:off x="2039912" y="4391184"/>
            <a:ext cx="96607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Capital Social mínimo a ser integralizado: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Ano 1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R$ 51,6 milhões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(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R$ 27,6 milhões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deverá ser integralizado na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assinatura do contrato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);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Ano 2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R$ 22,7 milhões; Ano 3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R$ 41,3 milhões;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Ano 4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R$ 47,3 milhões;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Ano 5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R$ 24,2 milhões.</a:t>
            </a:r>
          </a:p>
        </p:txBody>
      </p:sp>
      <p:sp>
        <p:nvSpPr>
          <p:cNvPr id="61" name="Seta: para a Direita 56">
            <a:extLst>
              <a:ext uri="{FF2B5EF4-FFF2-40B4-BE49-F238E27FC236}">
                <a16:creationId xmlns:a16="http://schemas.microsoft.com/office/drawing/2014/main" id="{88F1F639-F81C-9E1F-8F48-474DBFBDB801}"/>
              </a:ext>
            </a:extLst>
          </p:cNvPr>
          <p:cNvSpPr/>
          <p:nvPr/>
        </p:nvSpPr>
        <p:spPr>
          <a:xfrm>
            <a:off x="1544236" y="4413488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9DD34284-917B-84B7-43BE-8161CCA3B509}"/>
              </a:ext>
            </a:extLst>
          </p:cNvPr>
          <p:cNvGrpSpPr/>
          <p:nvPr/>
        </p:nvGrpSpPr>
        <p:grpSpPr>
          <a:xfrm>
            <a:off x="182442" y="3042889"/>
            <a:ext cx="1365839" cy="1247533"/>
            <a:chOff x="168374" y="4531618"/>
            <a:chExt cx="1365839" cy="1247533"/>
          </a:xfrm>
        </p:grpSpPr>
        <p:grpSp>
          <p:nvGrpSpPr>
            <p:cNvPr id="56" name="Agrupar 55">
              <a:extLst>
                <a:ext uri="{FF2B5EF4-FFF2-40B4-BE49-F238E27FC236}">
                  <a16:creationId xmlns:a16="http://schemas.microsoft.com/office/drawing/2014/main" id="{A228A8D5-4B62-452E-B40B-CD4137C91CAA}"/>
                </a:ext>
              </a:extLst>
            </p:cNvPr>
            <p:cNvGrpSpPr/>
            <p:nvPr/>
          </p:nvGrpSpPr>
          <p:grpSpPr>
            <a:xfrm>
              <a:off x="168374" y="4531618"/>
              <a:ext cx="1365839" cy="1247533"/>
              <a:chOff x="168374" y="5022016"/>
              <a:chExt cx="1365839" cy="1247533"/>
            </a:xfrm>
          </p:grpSpPr>
          <p:sp>
            <p:nvSpPr>
              <p:cNvPr id="57" name="Elipse 5">
                <a:extLst>
                  <a:ext uri="{FF2B5EF4-FFF2-40B4-BE49-F238E27FC236}">
                    <a16:creationId xmlns:a16="http://schemas.microsoft.com/office/drawing/2014/main" id="{1342FB04-C77C-05B0-1307-55D7A84848E1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58" name="CaixaDeTexto 57">
                <a:extLst>
                  <a:ext uri="{FF2B5EF4-FFF2-40B4-BE49-F238E27FC236}">
                    <a16:creationId xmlns:a16="http://schemas.microsoft.com/office/drawing/2014/main" id="{7ED6E644-7471-C066-C870-DBB436513055}"/>
                  </a:ext>
                </a:extLst>
              </p:cNvPr>
              <p:cNvSpPr txBox="1"/>
              <p:nvPr/>
            </p:nvSpPr>
            <p:spPr>
              <a:xfrm>
                <a:off x="168374" y="5746329"/>
                <a:ext cx="13658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Taxa de desconto - FCM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12" name="Gráfico 11" descr="Hipoteca com preenchimento sólido">
              <a:extLst>
                <a:ext uri="{FF2B5EF4-FFF2-40B4-BE49-F238E27FC236}">
                  <a16:creationId xmlns:a16="http://schemas.microsoft.com/office/drawing/2014/main" id="{52CFE3B5-B1CC-47B3-D847-AE1CF6500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70381" y="4563354"/>
              <a:ext cx="573402" cy="573402"/>
            </a:xfrm>
            <a:prstGeom prst="rect">
              <a:avLst/>
            </a:prstGeom>
          </p:spPr>
        </p:pic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BF320CFE-1573-C434-2E83-1635D9757399}"/>
              </a:ext>
            </a:extLst>
          </p:cNvPr>
          <p:cNvGrpSpPr/>
          <p:nvPr/>
        </p:nvGrpSpPr>
        <p:grpSpPr>
          <a:xfrm>
            <a:off x="168374" y="4318264"/>
            <a:ext cx="1365839" cy="1032090"/>
            <a:chOff x="168374" y="5702628"/>
            <a:chExt cx="1365839" cy="1032090"/>
          </a:xfrm>
        </p:grpSpPr>
        <p:grpSp>
          <p:nvGrpSpPr>
            <p:cNvPr id="62" name="Agrupar 61">
              <a:extLst>
                <a:ext uri="{FF2B5EF4-FFF2-40B4-BE49-F238E27FC236}">
                  <a16:creationId xmlns:a16="http://schemas.microsoft.com/office/drawing/2014/main" id="{BF22684C-7DD7-F231-2E71-9BBD94557621}"/>
                </a:ext>
              </a:extLst>
            </p:cNvPr>
            <p:cNvGrpSpPr/>
            <p:nvPr/>
          </p:nvGrpSpPr>
          <p:grpSpPr>
            <a:xfrm>
              <a:off x="168374" y="5702628"/>
              <a:ext cx="1365839" cy="1032090"/>
              <a:chOff x="168374" y="5022016"/>
              <a:chExt cx="1365839" cy="1032090"/>
            </a:xfrm>
          </p:grpSpPr>
          <p:sp>
            <p:nvSpPr>
              <p:cNvPr id="63" name="Elipse 5">
                <a:extLst>
                  <a:ext uri="{FF2B5EF4-FFF2-40B4-BE49-F238E27FC236}">
                    <a16:creationId xmlns:a16="http://schemas.microsoft.com/office/drawing/2014/main" id="{D7D6CD23-3726-65C3-B8B4-D59F99A4076D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64" name="CaixaDeTexto 63">
                <a:extLst>
                  <a:ext uri="{FF2B5EF4-FFF2-40B4-BE49-F238E27FC236}">
                    <a16:creationId xmlns:a16="http://schemas.microsoft.com/office/drawing/2014/main" id="{9E495F8C-8D6E-E3A5-7622-CF71ADA03E6A}"/>
                  </a:ext>
                </a:extLst>
              </p:cNvPr>
              <p:cNvSpPr txBox="1"/>
              <p:nvPr/>
            </p:nvSpPr>
            <p:spPr>
              <a:xfrm>
                <a:off x="168374" y="5746329"/>
                <a:ext cx="136583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Capital Social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19" name="Gráfico 18" descr="Moedas com preenchimento sólido">
              <a:extLst>
                <a:ext uri="{FF2B5EF4-FFF2-40B4-BE49-F238E27FC236}">
                  <a16:creationId xmlns:a16="http://schemas.microsoft.com/office/drawing/2014/main" id="{524B2B80-22DA-B600-BAC1-ED8CF03C3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6297" y="5807106"/>
              <a:ext cx="498227" cy="498227"/>
            </a:xfrm>
            <a:prstGeom prst="rect">
              <a:avLst/>
            </a:prstGeom>
          </p:spPr>
        </p:pic>
      </p:grpSp>
      <p:pic>
        <p:nvPicPr>
          <p:cNvPr id="24" name="Picture 35">
            <a:extLst>
              <a:ext uri="{FF2B5EF4-FFF2-40B4-BE49-F238E27FC236}">
                <a16:creationId xmlns:a16="http://schemas.microsoft.com/office/drawing/2014/main" id="{364D5FBC-7F83-9B9B-7F2C-92FA90DBF96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3" name="Imagem 2" descr="Texto&#10;&#10;Descrição gerada automaticamente com confiança baixa">
            <a:extLst>
              <a:ext uri="{FF2B5EF4-FFF2-40B4-BE49-F238E27FC236}">
                <a16:creationId xmlns:a16="http://schemas.microsoft.com/office/drawing/2014/main" id="{92CA5945-987D-790D-0274-1F838B18E63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4" name="Seta: para a Direita 56">
            <a:extLst>
              <a:ext uri="{FF2B5EF4-FFF2-40B4-BE49-F238E27FC236}">
                <a16:creationId xmlns:a16="http://schemas.microsoft.com/office/drawing/2014/main" id="{821AF0C9-C0C4-8F73-33D5-B9597AC2C7BC}"/>
              </a:ext>
            </a:extLst>
          </p:cNvPr>
          <p:cNvSpPr/>
          <p:nvPr/>
        </p:nvSpPr>
        <p:spPr>
          <a:xfrm>
            <a:off x="1544236" y="5600741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28D0A906-A6CA-0D4B-41F0-0A5F0851D2AF}"/>
              </a:ext>
            </a:extLst>
          </p:cNvPr>
          <p:cNvGrpSpPr/>
          <p:nvPr/>
        </p:nvGrpSpPr>
        <p:grpSpPr>
          <a:xfrm>
            <a:off x="77901" y="5505517"/>
            <a:ext cx="1586997" cy="1247533"/>
            <a:chOff x="77901" y="4434633"/>
            <a:chExt cx="1586997" cy="1247533"/>
          </a:xfrm>
        </p:grpSpPr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D745CC52-ACE2-C9EA-FD90-170D2F68518B}"/>
                </a:ext>
              </a:extLst>
            </p:cNvPr>
            <p:cNvGrpSpPr/>
            <p:nvPr/>
          </p:nvGrpSpPr>
          <p:grpSpPr>
            <a:xfrm>
              <a:off x="77901" y="4434633"/>
              <a:ext cx="1586997" cy="1247533"/>
              <a:chOff x="77901" y="5022016"/>
              <a:chExt cx="1586997" cy="1247533"/>
            </a:xfrm>
          </p:grpSpPr>
          <p:sp>
            <p:nvSpPr>
              <p:cNvPr id="23" name="Elipse 5">
                <a:extLst>
                  <a:ext uri="{FF2B5EF4-FFF2-40B4-BE49-F238E27FC236}">
                    <a16:creationId xmlns:a16="http://schemas.microsoft.com/office/drawing/2014/main" id="{4E762FD7-44A0-40D6-8971-EC176E735883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29" name="CaixaDeTexto 28">
                <a:extLst>
                  <a:ext uri="{FF2B5EF4-FFF2-40B4-BE49-F238E27FC236}">
                    <a16:creationId xmlns:a16="http://schemas.microsoft.com/office/drawing/2014/main" id="{7AFC95D7-E00A-7573-6E95-790F67A37552}"/>
                  </a:ext>
                </a:extLst>
              </p:cNvPr>
              <p:cNvSpPr txBox="1"/>
              <p:nvPr/>
            </p:nvSpPr>
            <p:spPr>
              <a:xfrm>
                <a:off x="77901" y="5746329"/>
                <a:ext cx="158699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Garantia de Execução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18" name="Gráfico 17" descr="Moedas com preenchimento sólido">
              <a:extLst>
                <a:ext uri="{FF2B5EF4-FFF2-40B4-BE49-F238E27FC236}">
                  <a16:creationId xmlns:a16="http://schemas.microsoft.com/office/drawing/2014/main" id="{F7714E24-0C7D-545A-9498-5D92AB8A6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90084" y="4528798"/>
              <a:ext cx="514440" cy="514440"/>
            </a:xfrm>
            <a:prstGeom prst="rect">
              <a:avLst/>
            </a:prstGeom>
          </p:spPr>
        </p:pic>
      </p:grpSp>
      <p:sp>
        <p:nvSpPr>
          <p:cNvPr id="31" name="CaixaDeTexto 51">
            <a:extLst>
              <a:ext uri="{FF2B5EF4-FFF2-40B4-BE49-F238E27FC236}">
                <a16:creationId xmlns:a16="http://schemas.microsoft.com/office/drawing/2014/main" id="{FFAFC608-1F90-1DFA-9783-3AFC8680DE00}"/>
              </a:ext>
            </a:extLst>
          </p:cNvPr>
          <p:cNvSpPr txBox="1"/>
          <p:nvPr/>
        </p:nvSpPr>
        <p:spPr>
          <a:xfrm>
            <a:off x="2039913" y="5570593"/>
            <a:ext cx="9662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Período 1: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Do ano 1 ao ano 6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R$ 350 milhões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;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Período 2: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Do ano 7 ao ano 29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R$ 150 milhões;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e </a:t>
            </a:r>
          </a:p>
          <a:p>
            <a:pPr algn="just"/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Período 3: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Do ano 30 ao ano 33 no valor de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R$ 350 milhões.</a:t>
            </a:r>
          </a:p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Modalidade para prestação da garantia: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Caução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em dinheiro ou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títulos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da dívida pública federal,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Fiança bancária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seguro-garantia.</a:t>
            </a:r>
          </a:p>
        </p:txBody>
      </p:sp>
      <p:sp>
        <p:nvSpPr>
          <p:cNvPr id="2" name="Seta: para a Direita 56">
            <a:extLst>
              <a:ext uri="{FF2B5EF4-FFF2-40B4-BE49-F238E27FC236}">
                <a16:creationId xmlns:a16="http://schemas.microsoft.com/office/drawing/2014/main" id="{26FA2D55-321A-3311-77BF-E9CC675E5445}"/>
              </a:ext>
            </a:extLst>
          </p:cNvPr>
          <p:cNvSpPr/>
          <p:nvPr/>
        </p:nvSpPr>
        <p:spPr>
          <a:xfrm>
            <a:off x="1544236" y="1958373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12730213-ABE8-3D9E-8C98-5DD250075FF1}"/>
              </a:ext>
            </a:extLst>
          </p:cNvPr>
          <p:cNvGrpSpPr/>
          <p:nvPr/>
        </p:nvGrpSpPr>
        <p:grpSpPr>
          <a:xfrm>
            <a:off x="168374" y="1845897"/>
            <a:ext cx="1365839" cy="1230281"/>
            <a:chOff x="168374" y="3199724"/>
            <a:chExt cx="1365839" cy="1230281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CB182E60-26BA-1924-305B-CF23585A28DE}"/>
                </a:ext>
              </a:extLst>
            </p:cNvPr>
            <p:cNvGrpSpPr/>
            <p:nvPr/>
          </p:nvGrpSpPr>
          <p:grpSpPr>
            <a:xfrm>
              <a:off x="168374" y="3199724"/>
              <a:ext cx="1365839" cy="1230281"/>
              <a:chOff x="168374" y="3620847"/>
              <a:chExt cx="1365839" cy="1230281"/>
            </a:xfrm>
          </p:grpSpPr>
          <p:sp>
            <p:nvSpPr>
              <p:cNvPr id="22" name="Elipse 5">
                <a:extLst>
                  <a:ext uri="{FF2B5EF4-FFF2-40B4-BE49-F238E27FC236}">
                    <a16:creationId xmlns:a16="http://schemas.microsoft.com/office/drawing/2014/main" id="{A7834E4E-5593-958B-FCCD-2430C49AD078}"/>
                  </a:ext>
                </a:extLst>
              </p:cNvPr>
              <p:cNvSpPr/>
              <p:nvPr/>
            </p:nvSpPr>
            <p:spPr>
              <a:xfrm>
                <a:off x="491295" y="3620847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25" name="CaixaDeTexto 24">
                <a:extLst>
                  <a:ext uri="{FF2B5EF4-FFF2-40B4-BE49-F238E27FC236}">
                    <a16:creationId xmlns:a16="http://schemas.microsoft.com/office/drawing/2014/main" id="{CA7A60D7-DE9C-6432-564B-9ADEE7666C2A}"/>
                  </a:ext>
                </a:extLst>
              </p:cNvPr>
              <p:cNvSpPr txBox="1"/>
              <p:nvPr/>
            </p:nvSpPr>
            <p:spPr>
              <a:xfrm>
                <a:off x="168374" y="4327908"/>
                <a:ext cx="136583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Premissas de Reequilíbrio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21" name="Gráfico 82" descr="Scales of justice with solid fill">
              <a:extLst>
                <a:ext uri="{FF2B5EF4-FFF2-40B4-BE49-F238E27FC236}">
                  <a16:creationId xmlns:a16="http://schemas.microsoft.com/office/drawing/2014/main" id="{9211C8C2-9D08-EF71-8F6B-DFC1DD54E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 l="4106" r="4106"/>
            <a:stretch/>
          </p:blipFill>
          <p:spPr>
            <a:xfrm>
              <a:off x="600508" y="3262492"/>
              <a:ext cx="504016" cy="549103"/>
            </a:xfrm>
            <a:prstGeom prst="rect">
              <a:avLst/>
            </a:prstGeom>
          </p:spPr>
        </p:pic>
      </p:grpSp>
      <p:sp>
        <p:nvSpPr>
          <p:cNvPr id="26" name="CaixaDeTexto 51">
            <a:extLst>
              <a:ext uri="{FF2B5EF4-FFF2-40B4-BE49-F238E27FC236}">
                <a16:creationId xmlns:a16="http://schemas.microsoft.com/office/drawing/2014/main" id="{FDC52AFE-1987-6E80-77EB-1F1A23172B41}"/>
              </a:ext>
            </a:extLst>
          </p:cNvPr>
          <p:cNvSpPr txBox="1"/>
          <p:nvPr/>
        </p:nvSpPr>
        <p:spPr>
          <a:xfrm>
            <a:off x="2039912" y="2069778"/>
            <a:ext cx="96607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900"/>
              </a:spcBef>
              <a:spcAft>
                <a:spcPts val="900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O reequilíbrio econômico-financeiro do Contrato será realizado de forma que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seja nulo o valor presente líquido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do Fluxo de Caixa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Marginal.</a:t>
            </a:r>
          </a:p>
        </p:txBody>
      </p:sp>
    </p:spTree>
    <p:extLst>
      <p:ext uri="{BB962C8B-B14F-4D97-AF65-F5344CB8AC3E}">
        <p14:creationId xmlns:p14="http://schemas.microsoft.com/office/powerpoint/2010/main" val="1366628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78172D2-5291-4292-B41C-083265D53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189508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Garantia Pública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384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78172D2-5291-4292-B41C-083265D53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189508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Garantia Pública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7237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Garantia Pública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068512"/>
            <a:ext cx="11855252" cy="565295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BBACCCC-7750-F250-5F60-EBC1729DC8D2}"/>
              </a:ext>
            </a:extLst>
          </p:cNvPr>
          <p:cNvSpPr/>
          <p:nvPr/>
        </p:nvSpPr>
        <p:spPr>
          <a:xfrm>
            <a:off x="-746264" y="1180191"/>
            <a:ext cx="11481323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Os recursos apartados do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FPE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serão utilizados para o adimplemento das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Contraprestações Públicas.</a:t>
            </a:r>
          </a:p>
          <a:p>
            <a:pPr algn="just"/>
            <a:endParaRPr lang="pt-BR" b="1" dirty="0">
              <a:cs typeface="Arial" panose="020B0604020202020204" pitchFamily="34" charset="0"/>
            </a:endParaRP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3F831BAD-EE05-5AD6-2DD8-08D0CB322950}"/>
              </a:ext>
            </a:extLst>
          </p:cNvPr>
          <p:cNvGrpSpPr/>
          <p:nvPr/>
        </p:nvGrpSpPr>
        <p:grpSpPr>
          <a:xfrm>
            <a:off x="1682897" y="2274437"/>
            <a:ext cx="2252106" cy="1002514"/>
            <a:chOff x="4927172" y="2492484"/>
            <a:chExt cx="1368620" cy="547448"/>
          </a:xfrm>
          <a:solidFill>
            <a:schemeClr val="accent1">
              <a:lumMod val="75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1" name="Seta: Divisa 10">
              <a:extLst>
                <a:ext uri="{FF2B5EF4-FFF2-40B4-BE49-F238E27FC236}">
                  <a16:creationId xmlns:a16="http://schemas.microsoft.com/office/drawing/2014/main" id="{A25F3EDE-476D-BD76-C2FC-A098D3F5D49C}"/>
                </a:ext>
              </a:extLst>
            </p:cNvPr>
            <p:cNvSpPr/>
            <p:nvPr/>
          </p:nvSpPr>
          <p:spPr>
            <a:xfrm>
              <a:off x="4927172" y="2492484"/>
              <a:ext cx="1368620" cy="54744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90500" dist="228600" dir="2700000" algn="ctr" rotWithShape="0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" name="Seta: Divisa 4">
              <a:extLst>
                <a:ext uri="{FF2B5EF4-FFF2-40B4-BE49-F238E27FC236}">
                  <a16:creationId xmlns:a16="http://schemas.microsoft.com/office/drawing/2014/main" id="{BF7AE82D-0C2D-4D82-304B-D77452822B9F}"/>
                </a:ext>
              </a:extLst>
            </p:cNvPr>
            <p:cNvSpPr txBox="1"/>
            <p:nvPr/>
          </p:nvSpPr>
          <p:spPr>
            <a:xfrm>
              <a:off x="5217312" y="2554013"/>
              <a:ext cx="947363" cy="424389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cap="small" dirty="0">
                  <a:solidFill>
                    <a:prstClr val="white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CONTRIBUINTES</a:t>
              </a:r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824CB236-53C7-721E-28BC-7003A14C1748}"/>
              </a:ext>
            </a:extLst>
          </p:cNvPr>
          <p:cNvGrpSpPr/>
          <p:nvPr/>
        </p:nvGrpSpPr>
        <p:grpSpPr>
          <a:xfrm>
            <a:off x="4516964" y="2274436"/>
            <a:ext cx="2252106" cy="1002514"/>
            <a:chOff x="4927172" y="2492484"/>
            <a:chExt cx="1368620" cy="547448"/>
          </a:xfrm>
          <a:solidFill>
            <a:schemeClr val="accent1">
              <a:lumMod val="75000"/>
            </a:schemeClr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5" name="Seta: Divisa 14">
              <a:extLst>
                <a:ext uri="{FF2B5EF4-FFF2-40B4-BE49-F238E27FC236}">
                  <a16:creationId xmlns:a16="http://schemas.microsoft.com/office/drawing/2014/main" id="{496ED03A-3831-E235-6790-8707C4A94168}"/>
                </a:ext>
              </a:extLst>
            </p:cNvPr>
            <p:cNvSpPr/>
            <p:nvPr/>
          </p:nvSpPr>
          <p:spPr>
            <a:xfrm>
              <a:off x="4927172" y="2492484"/>
              <a:ext cx="1368620" cy="547448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190500" dist="228600" dir="2700000" algn="ctr" rotWithShape="0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6" name="Seta: Divisa 4">
              <a:extLst>
                <a:ext uri="{FF2B5EF4-FFF2-40B4-BE49-F238E27FC236}">
                  <a16:creationId xmlns:a16="http://schemas.microsoft.com/office/drawing/2014/main" id="{AABBEB1D-0124-EEA9-C231-FD8F2A950A82}"/>
                </a:ext>
              </a:extLst>
            </p:cNvPr>
            <p:cNvSpPr txBox="1"/>
            <p:nvPr/>
          </p:nvSpPr>
          <p:spPr>
            <a:xfrm>
              <a:off x="5217312" y="2554014"/>
              <a:ext cx="890547" cy="424389"/>
            </a:xfrm>
            <a:prstGeom prst="rect">
              <a:avLst/>
            </a:prstGeom>
            <a:no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2007" tIns="17336" rIns="17336" bIns="17336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b="1" kern="1200" cap="small" dirty="0">
                  <a:solidFill>
                    <a:prstClr val="white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UNIÃO</a:t>
              </a:r>
            </a:p>
          </p:txBody>
        </p:sp>
      </p:grpSp>
      <p:sp>
        <p:nvSpPr>
          <p:cNvPr id="17" name="Google Shape;498;p17">
            <a:extLst>
              <a:ext uri="{FF2B5EF4-FFF2-40B4-BE49-F238E27FC236}">
                <a16:creationId xmlns:a16="http://schemas.microsoft.com/office/drawing/2014/main" id="{38862D22-5F82-732E-F297-36A3E22F55F4}"/>
              </a:ext>
            </a:extLst>
          </p:cNvPr>
          <p:cNvSpPr/>
          <p:nvPr/>
        </p:nvSpPr>
        <p:spPr>
          <a:xfrm>
            <a:off x="5762556" y="1821247"/>
            <a:ext cx="410162" cy="396852"/>
          </a:xfrm>
          <a:prstGeom prst="ellipse">
            <a:avLst/>
          </a:prstGeom>
          <a:solidFill>
            <a:schemeClr val="bg1"/>
          </a:solidFill>
          <a:ln w="43200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2</a:t>
            </a:r>
          </a:p>
        </p:txBody>
      </p:sp>
      <p:sp>
        <p:nvSpPr>
          <p:cNvPr id="18" name="Retângulo: Cantos Arredondados 95">
            <a:extLst>
              <a:ext uri="{FF2B5EF4-FFF2-40B4-BE49-F238E27FC236}">
                <a16:creationId xmlns:a16="http://schemas.microsoft.com/office/drawing/2014/main" id="{9F94F9B3-0A01-0147-0AE8-A98D154219DC}"/>
              </a:ext>
            </a:extLst>
          </p:cNvPr>
          <p:cNvSpPr/>
          <p:nvPr/>
        </p:nvSpPr>
        <p:spPr>
          <a:xfrm>
            <a:off x="7224401" y="2352919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BB</a:t>
            </a:r>
          </a:p>
        </p:txBody>
      </p:sp>
      <p:sp>
        <p:nvSpPr>
          <p:cNvPr id="19" name="Seta: para a Direita 56">
            <a:extLst>
              <a:ext uri="{FF2B5EF4-FFF2-40B4-BE49-F238E27FC236}">
                <a16:creationId xmlns:a16="http://schemas.microsoft.com/office/drawing/2014/main" id="{EFD5A07B-5FBD-0928-115B-D54CB82B36C2}"/>
              </a:ext>
            </a:extLst>
          </p:cNvPr>
          <p:cNvSpPr/>
          <p:nvPr/>
        </p:nvSpPr>
        <p:spPr>
          <a:xfrm rot="5400000">
            <a:off x="7764300" y="3292666"/>
            <a:ext cx="598470" cy="68837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21" name="Retângulo 1114">
            <a:extLst>
              <a:ext uri="{FF2B5EF4-FFF2-40B4-BE49-F238E27FC236}">
                <a16:creationId xmlns:a16="http://schemas.microsoft.com/office/drawing/2014/main" id="{CE250523-BDC1-B3E9-1397-A3C5C45E81F7}"/>
              </a:ext>
            </a:extLst>
          </p:cNvPr>
          <p:cNvSpPr/>
          <p:nvPr/>
        </p:nvSpPr>
        <p:spPr>
          <a:xfrm>
            <a:off x="8431661" y="3536442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18% do FPE</a:t>
            </a:r>
          </a:p>
        </p:txBody>
      </p:sp>
      <p:sp>
        <p:nvSpPr>
          <p:cNvPr id="22" name="Retângulo 1114">
            <a:extLst>
              <a:ext uri="{FF2B5EF4-FFF2-40B4-BE49-F238E27FC236}">
                <a16:creationId xmlns:a16="http://schemas.microsoft.com/office/drawing/2014/main" id="{1FCC96D0-85B8-2CAC-B18D-CA170B4FA57C}"/>
              </a:ext>
            </a:extLst>
          </p:cNvPr>
          <p:cNvSpPr/>
          <p:nvPr/>
        </p:nvSpPr>
        <p:spPr>
          <a:xfrm>
            <a:off x="3219539" y="1856921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Impostos</a:t>
            </a:r>
          </a:p>
        </p:txBody>
      </p:sp>
      <p:sp>
        <p:nvSpPr>
          <p:cNvPr id="23" name="Retângulo 1114">
            <a:extLst>
              <a:ext uri="{FF2B5EF4-FFF2-40B4-BE49-F238E27FC236}">
                <a16:creationId xmlns:a16="http://schemas.microsoft.com/office/drawing/2014/main" id="{A4D9466E-7FC5-55B9-FAFB-3ED350A9DC2F}"/>
              </a:ext>
            </a:extLst>
          </p:cNvPr>
          <p:cNvSpPr/>
          <p:nvPr/>
        </p:nvSpPr>
        <p:spPr>
          <a:xfrm>
            <a:off x="6377799" y="1774053"/>
            <a:ext cx="1572775" cy="508947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Repasse obrigatório - FPE</a:t>
            </a:r>
          </a:p>
        </p:txBody>
      </p:sp>
      <p:sp>
        <p:nvSpPr>
          <p:cNvPr id="24" name="Retângulo: Cantos Arredondados 95">
            <a:extLst>
              <a:ext uri="{FF2B5EF4-FFF2-40B4-BE49-F238E27FC236}">
                <a16:creationId xmlns:a16="http://schemas.microsoft.com/office/drawing/2014/main" id="{6B4D911F-FDD4-AA8E-9AD3-F5A64D646716}"/>
              </a:ext>
            </a:extLst>
          </p:cNvPr>
          <p:cNvSpPr/>
          <p:nvPr/>
        </p:nvSpPr>
        <p:spPr>
          <a:xfrm>
            <a:off x="7224401" y="4082745"/>
            <a:ext cx="1596076" cy="1105703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DESENBAHIA</a:t>
            </a:r>
          </a:p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(Conta específica)</a:t>
            </a:r>
          </a:p>
        </p:txBody>
      </p:sp>
      <p:sp>
        <p:nvSpPr>
          <p:cNvPr id="25" name="Seta: para a Direita 56">
            <a:extLst>
              <a:ext uri="{FF2B5EF4-FFF2-40B4-BE49-F238E27FC236}">
                <a16:creationId xmlns:a16="http://schemas.microsoft.com/office/drawing/2014/main" id="{9CE06D51-5D90-4CAC-549D-E9F62994BCFE}"/>
              </a:ext>
            </a:extLst>
          </p:cNvPr>
          <p:cNvSpPr/>
          <p:nvPr/>
        </p:nvSpPr>
        <p:spPr>
          <a:xfrm rot="10800000">
            <a:off x="6486181" y="4354501"/>
            <a:ext cx="598470" cy="68837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26" name="Retângulo: Cantos Arredondados 95">
            <a:extLst>
              <a:ext uri="{FF2B5EF4-FFF2-40B4-BE49-F238E27FC236}">
                <a16:creationId xmlns:a16="http://schemas.microsoft.com/office/drawing/2014/main" id="{C997D45D-A4B6-9A1B-6421-3F8CF25833A2}"/>
              </a:ext>
            </a:extLst>
          </p:cNvPr>
          <p:cNvSpPr/>
          <p:nvPr/>
        </p:nvSpPr>
        <p:spPr>
          <a:xfrm>
            <a:off x="4712338" y="4254955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ESTADO</a:t>
            </a:r>
          </a:p>
        </p:txBody>
      </p:sp>
      <p:sp>
        <p:nvSpPr>
          <p:cNvPr id="28" name="Seta: para a Direita 56">
            <a:extLst>
              <a:ext uri="{FF2B5EF4-FFF2-40B4-BE49-F238E27FC236}">
                <a16:creationId xmlns:a16="http://schemas.microsoft.com/office/drawing/2014/main" id="{BD11D1E3-547F-4954-E279-9AA102681FA7}"/>
              </a:ext>
            </a:extLst>
          </p:cNvPr>
          <p:cNvSpPr/>
          <p:nvPr/>
        </p:nvSpPr>
        <p:spPr>
          <a:xfrm>
            <a:off x="8952232" y="4354501"/>
            <a:ext cx="598470" cy="68837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29" name="Retângulo: Cantos Arredondados 95">
            <a:extLst>
              <a:ext uri="{FF2B5EF4-FFF2-40B4-BE49-F238E27FC236}">
                <a16:creationId xmlns:a16="http://schemas.microsoft.com/office/drawing/2014/main" id="{BB9FA2FC-751C-84F4-411E-850BB2FB74EC}"/>
              </a:ext>
            </a:extLst>
          </p:cNvPr>
          <p:cNvSpPr/>
          <p:nvPr/>
        </p:nvSpPr>
        <p:spPr>
          <a:xfrm>
            <a:off x="9736464" y="4254955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PARCEIRO</a:t>
            </a:r>
          </a:p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PRIVADO</a:t>
            </a:r>
          </a:p>
        </p:txBody>
      </p:sp>
      <p:sp>
        <p:nvSpPr>
          <p:cNvPr id="30" name="Seta: para a Direita 56">
            <a:extLst>
              <a:ext uri="{FF2B5EF4-FFF2-40B4-BE49-F238E27FC236}">
                <a16:creationId xmlns:a16="http://schemas.microsoft.com/office/drawing/2014/main" id="{32EB3901-CC38-8901-16A0-3B3D554137F6}"/>
              </a:ext>
            </a:extLst>
          </p:cNvPr>
          <p:cNvSpPr/>
          <p:nvPr/>
        </p:nvSpPr>
        <p:spPr>
          <a:xfrm rot="5400000">
            <a:off x="10251263" y="5226152"/>
            <a:ext cx="598470" cy="688372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sp>
        <p:nvSpPr>
          <p:cNvPr id="31" name="Retângulo: Cantos Arredondados 95">
            <a:extLst>
              <a:ext uri="{FF2B5EF4-FFF2-40B4-BE49-F238E27FC236}">
                <a16:creationId xmlns:a16="http://schemas.microsoft.com/office/drawing/2014/main" id="{C5ADC006-18EF-1A28-C8B7-6923274B3FAF}"/>
              </a:ext>
            </a:extLst>
          </p:cNvPr>
          <p:cNvSpPr/>
          <p:nvPr/>
        </p:nvSpPr>
        <p:spPr>
          <a:xfrm>
            <a:off x="9351946" y="5996226"/>
            <a:ext cx="2454467" cy="544360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PROJETO</a:t>
            </a:r>
          </a:p>
        </p:txBody>
      </p:sp>
      <p:sp>
        <p:nvSpPr>
          <p:cNvPr id="32" name="Google Shape;498;p17">
            <a:extLst>
              <a:ext uri="{FF2B5EF4-FFF2-40B4-BE49-F238E27FC236}">
                <a16:creationId xmlns:a16="http://schemas.microsoft.com/office/drawing/2014/main" id="{04891357-2992-2E76-3131-80EC38642D48}"/>
              </a:ext>
            </a:extLst>
          </p:cNvPr>
          <p:cNvSpPr/>
          <p:nvPr/>
        </p:nvSpPr>
        <p:spPr>
          <a:xfrm>
            <a:off x="2603869" y="1830100"/>
            <a:ext cx="410162" cy="396852"/>
          </a:xfrm>
          <a:prstGeom prst="ellipse">
            <a:avLst/>
          </a:prstGeom>
          <a:solidFill>
            <a:schemeClr val="bg1"/>
          </a:solidFill>
          <a:ln w="43200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1</a:t>
            </a:r>
          </a:p>
        </p:txBody>
      </p:sp>
      <p:sp>
        <p:nvSpPr>
          <p:cNvPr id="33" name="Google Shape;498;p17">
            <a:extLst>
              <a:ext uri="{FF2B5EF4-FFF2-40B4-BE49-F238E27FC236}">
                <a16:creationId xmlns:a16="http://schemas.microsoft.com/office/drawing/2014/main" id="{E4C91568-F2A7-6DB2-9086-A2C0F268F897}"/>
              </a:ext>
            </a:extLst>
          </p:cNvPr>
          <p:cNvSpPr/>
          <p:nvPr/>
        </p:nvSpPr>
        <p:spPr>
          <a:xfrm>
            <a:off x="9168532" y="3042223"/>
            <a:ext cx="410162" cy="396852"/>
          </a:xfrm>
          <a:prstGeom prst="ellipse">
            <a:avLst/>
          </a:prstGeom>
          <a:solidFill>
            <a:schemeClr val="bg1"/>
          </a:solidFill>
          <a:ln w="43200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3</a:t>
            </a:r>
          </a:p>
        </p:txBody>
      </p:sp>
      <p:sp>
        <p:nvSpPr>
          <p:cNvPr id="34" name="Google Shape;498;p17">
            <a:extLst>
              <a:ext uri="{FF2B5EF4-FFF2-40B4-BE49-F238E27FC236}">
                <a16:creationId xmlns:a16="http://schemas.microsoft.com/office/drawing/2014/main" id="{1B9FBE2D-98B1-6891-F3FE-72AAE882F228}"/>
              </a:ext>
            </a:extLst>
          </p:cNvPr>
          <p:cNvSpPr/>
          <p:nvPr/>
        </p:nvSpPr>
        <p:spPr>
          <a:xfrm>
            <a:off x="9125392" y="5020851"/>
            <a:ext cx="410162" cy="396852"/>
          </a:xfrm>
          <a:prstGeom prst="ellipse">
            <a:avLst/>
          </a:prstGeom>
          <a:solidFill>
            <a:schemeClr val="bg1"/>
          </a:solidFill>
          <a:ln w="43200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4</a:t>
            </a:r>
          </a:p>
        </p:txBody>
      </p:sp>
      <p:sp>
        <p:nvSpPr>
          <p:cNvPr id="35" name="Google Shape;498;p17">
            <a:extLst>
              <a:ext uri="{FF2B5EF4-FFF2-40B4-BE49-F238E27FC236}">
                <a16:creationId xmlns:a16="http://schemas.microsoft.com/office/drawing/2014/main" id="{A83A0DDC-556D-AE5A-5D54-6564C5D72EF6}"/>
              </a:ext>
            </a:extLst>
          </p:cNvPr>
          <p:cNvSpPr/>
          <p:nvPr/>
        </p:nvSpPr>
        <p:spPr>
          <a:xfrm>
            <a:off x="6613329" y="4990022"/>
            <a:ext cx="410162" cy="396852"/>
          </a:xfrm>
          <a:prstGeom prst="ellipse">
            <a:avLst/>
          </a:prstGeom>
          <a:solidFill>
            <a:schemeClr val="bg1"/>
          </a:solidFill>
          <a:ln w="43200" cap="flat" cmpd="sng">
            <a:solidFill>
              <a:schemeClr val="accent1">
                <a:lumMod val="75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8000" tIns="18000" rIns="18000" bIns="180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pt-BR" sz="14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Calibri"/>
                <a:cs typeface="Calibri Light" panose="020F0302020204030204" pitchFamily="34" charset="0"/>
                <a:sym typeface="Calibri"/>
              </a:rPr>
              <a:t>5</a:t>
            </a:r>
          </a:p>
        </p:txBody>
      </p:sp>
      <p:sp>
        <p:nvSpPr>
          <p:cNvPr id="36" name="Retângulo 1114">
            <a:extLst>
              <a:ext uri="{FF2B5EF4-FFF2-40B4-BE49-F238E27FC236}">
                <a16:creationId xmlns:a16="http://schemas.microsoft.com/office/drawing/2014/main" id="{182B8921-3AFA-A1D9-2F86-4D62C60D6023}"/>
              </a:ext>
            </a:extLst>
          </p:cNvPr>
          <p:cNvSpPr/>
          <p:nvPr/>
        </p:nvSpPr>
        <p:spPr>
          <a:xfrm>
            <a:off x="8565558" y="5507396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Contraprestação</a:t>
            </a:r>
          </a:p>
        </p:txBody>
      </p:sp>
      <p:sp>
        <p:nvSpPr>
          <p:cNvPr id="37" name="Retângulo 1114">
            <a:extLst>
              <a:ext uri="{FF2B5EF4-FFF2-40B4-BE49-F238E27FC236}">
                <a16:creationId xmlns:a16="http://schemas.microsoft.com/office/drawing/2014/main" id="{0C46E5C5-DA1C-B2C9-9574-B0343521566A}"/>
              </a:ext>
            </a:extLst>
          </p:cNvPr>
          <p:cNvSpPr/>
          <p:nvPr/>
        </p:nvSpPr>
        <p:spPr>
          <a:xfrm>
            <a:off x="5879648" y="5489718"/>
            <a:ext cx="1811534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Excedente do % FPE</a:t>
            </a:r>
          </a:p>
        </p:txBody>
      </p:sp>
      <p:sp>
        <p:nvSpPr>
          <p:cNvPr id="38" name="Retângulo 1114">
            <a:extLst>
              <a:ext uri="{FF2B5EF4-FFF2-40B4-BE49-F238E27FC236}">
                <a16:creationId xmlns:a16="http://schemas.microsoft.com/office/drawing/2014/main" id="{37EFBCAA-84E0-7968-A38D-0BA21A21FBAC}"/>
              </a:ext>
            </a:extLst>
          </p:cNvPr>
          <p:cNvSpPr/>
          <p:nvPr/>
        </p:nvSpPr>
        <p:spPr>
          <a:xfrm>
            <a:off x="420819" y="4613982"/>
            <a:ext cx="3668129" cy="1786828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Arrecadação de impostos pela União;</a:t>
            </a:r>
          </a:p>
          <a:p>
            <a:pPr marL="342900" indent="-342900">
              <a:buAutoNum type="arabicParenR"/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Repasse obrigatório do FPE à conta BB;</a:t>
            </a:r>
          </a:p>
          <a:p>
            <a:pPr marL="342900" indent="-342900">
              <a:buAutoNum type="arabicParenR"/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Repasse BB 18% do FPE à conta específica do DSB;</a:t>
            </a:r>
          </a:p>
          <a:p>
            <a:pPr marL="342900" indent="-342900">
              <a:buAutoNum type="arabicParenR"/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BB libera pagamento ao Parceiro Privado;</a:t>
            </a:r>
          </a:p>
          <a:p>
            <a:pPr marL="342900" indent="-342900">
              <a:buAutoNum type="arabicParenR"/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BB reverte excedente do % FPE para Tesouro.</a:t>
            </a:r>
          </a:p>
        </p:txBody>
      </p:sp>
    </p:spTree>
    <p:extLst>
      <p:ext uri="{BB962C8B-B14F-4D97-AF65-F5344CB8AC3E}">
        <p14:creationId xmlns:p14="http://schemas.microsoft.com/office/powerpoint/2010/main" val="41794389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Garantia Pública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068512"/>
            <a:ext cx="11855252" cy="565295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3" name="Seta: para a Direita 56">
            <a:extLst>
              <a:ext uri="{FF2B5EF4-FFF2-40B4-BE49-F238E27FC236}">
                <a16:creationId xmlns:a16="http://schemas.microsoft.com/office/drawing/2014/main" id="{A0BC62D3-9F84-03B3-5851-1EBDA1251E62}"/>
              </a:ext>
            </a:extLst>
          </p:cNvPr>
          <p:cNvSpPr/>
          <p:nvPr/>
        </p:nvSpPr>
        <p:spPr>
          <a:xfrm>
            <a:off x="1661401" y="5020124"/>
            <a:ext cx="380833" cy="558299"/>
          </a:xfrm>
          <a:prstGeom prst="rightArrow">
            <a:avLst>
              <a:gd name="adj1" fmla="val 100000"/>
              <a:gd name="adj2" fmla="val 10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atin typeface="+mj-lt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838E117D-9F8B-BE6A-792D-3F43C294D204}"/>
              </a:ext>
            </a:extLst>
          </p:cNvPr>
          <p:cNvGrpSpPr/>
          <p:nvPr/>
        </p:nvGrpSpPr>
        <p:grpSpPr>
          <a:xfrm>
            <a:off x="209470" y="4924900"/>
            <a:ext cx="1522402" cy="1032090"/>
            <a:chOff x="92305" y="5674918"/>
            <a:chExt cx="1522402" cy="1032090"/>
          </a:xfrm>
        </p:grpSpPr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633DEB70-9DF8-15EE-D4B3-3038EC957AA6}"/>
                </a:ext>
              </a:extLst>
            </p:cNvPr>
            <p:cNvGrpSpPr/>
            <p:nvPr/>
          </p:nvGrpSpPr>
          <p:grpSpPr>
            <a:xfrm>
              <a:off x="92305" y="5674918"/>
              <a:ext cx="1522402" cy="1032090"/>
              <a:chOff x="92305" y="5022016"/>
              <a:chExt cx="1522402" cy="1032090"/>
            </a:xfrm>
          </p:grpSpPr>
          <p:sp>
            <p:nvSpPr>
              <p:cNvPr id="11" name="Elipse 5">
                <a:extLst>
                  <a:ext uri="{FF2B5EF4-FFF2-40B4-BE49-F238E27FC236}">
                    <a16:creationId xmlns:a16="http://schemas.microsoft.com/office/drawing/2014/main" id="{81EC8C27-74F7-45E1-6FAA-BB2971469028}"/>
                  </a:ext>
                </a:extLst>
              </p:cNvPr>
              <p:cNvSpPr/>
              <p:nvPr/>
            </p:nvSpPr>
            <p:spPr>
              <a:xfrm>
                <a:off x="491295" y="5022016"/>
                <a:ext cx="720000" cy="7200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b="1" dirty="0">
                  <a:latin typeface="+mj-lt"/>
                </a:endParaRPr>
              </a:p>
            </p:txBody>
          </p:sp>
          <p:sp>
            <p:nvSpPr>
              <p:cNvPr id="12" name="CaixaDeTexto 11">
                <a:extLst>
                  <a:ext uri="{FF2B5EF4-FFF2-40B4-BE49-F238E27FC236}">
                    <a16:creationId xmlns:a16="http://schemas.microsoft.com/office/drawing/2014/main" id="{C2E824C8-6578-0E8B-7C53-C75CE4099FB0}"/>
                  </a:ext>
                </a:extLst>
              </p:cNvPr>
              <p:cNvSpPr txBox="1"/>
              <p:nvPr/>
            </p:nvSpPr>
            <p:spPr>
              <a:xfrm>
                <a:off x="92305" y="5746329"/>
                <a:ext cx="152240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pt-BR" sz="1400" b="1" dirty="0">
                    <a:solidFill>
                      <a:schemeClr val="accent1">
                        <a:lumMod val="75000"/>
                      </a:schemeClr>
                    </a:solidFill>
                    <a:latin typeface="+mj-lt"/>
                  </a:rPr>
                  <a:t>Garantia Pública</a:t>
                </a:r>
                <a:endParaRPr lang="pt-BR" sz="1400" dirty="0">
                  <a:solidFill>
                    <a:schemeClr val="accent1">
                      <a:lumMod val="75000"/>
                    </a:schemeClr>
                  </a:solidFill>
                  <a:latin typeface="+mj-lt"/>
                </a:endParaRPr>
              </a:p>
            </p:txBody>
          </p:sp>
        </p:grpSp>
        <p:pic>
          <p:nvPicPr>
            <p:cNvPr id="10" name="Gráfico 9" descr="Banco com preenchimento sólido">
              <a:extLst>
                <a:ext uri="{FF2B5EF4-FFF2-40B4-BE49-F238E27FC236}">
                  <a16:creationId xmlns:a16="http://schemas.microsoft.com/office/drawing/2014/main" id="{AE8CE56B-49E1-466A-B88D-43B164ABE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0084" y="5752956"/>
              <a:ext cx="504016" cy="504016"/>
            </a:xfrm>
            <a:prstGeom prst="rect">
              <a:avLst/>
            </a:prstGeom>
          </p:spPr>
        </p:pic>
      </p:grpSp>
      <p:sp>
        <p:nvSpPr>
          <p:cNvPr id="14" name="CaixaDeTexto 51">
            <a:extLst>
              <a:ext uri="{FF2B5EF4-FFF2-40B4-BE49-F238E27FC236}">
                <a16:creationId xmlns:a16="http://schemas.microsoft.com/office/drawing/2014/main" id="{7ED798D2-1483-9827-108B-0E83C4AA90B5}"/>
              </a:ext>
            </a:extLst>
          </p:cNvPr>
          <p:cNvSpPr txBox="1"/>
          <p:nvPr/>
        </p:nvSpPr>
        <p:spPr>
          <a:xfrm>
            <a:off x="2157078" y="4980398"/>
            <a:ext cx="966079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As obrigações do Poder Concedente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garantidas pelo FGBP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são: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contraprestações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,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aporte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de recursos,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(iii)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parcelas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adicionais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ao valor das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contraprestações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,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(iv)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indenizações em geral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devidas pelo Concedente à Concessionária e </a:t>
            </a:r>
            <a:r>
              <a:rPr lang="pt-BR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(v)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ressarcimento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referente às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desapropriações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que ultrapassem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R$ 4,15 milhões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. A garantia será composta pelo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saldo mínimo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correspondente </a:t>
            </a:r>
            <a:r>
              <a:rPr lang="pt-BR" sz="1600" b="1" dirty="0">
                <a:solidFill>
                  <a:srgbClr val="FF0000"/>
                </a:solidFill>
                <a:latin typeface="+mj-lt"/>
              </a:rPr>
              <a:t>a </a:t>
            </a:r>
            <a:r>
              <a:rPr lang="pt-BR" sz="1600" b="1" dirty="0">
                <a:solidFill>
                  <a:srgbClr val="FF0000"/>
                </a:solidFill>
                <a:latin typeface="+mj-lt"/>
                <a:ea typeface="Verdana" panose="020B0604030504040204" pitchFamily="34" charset="0"/>
                <a:cs typeface="Calibri Light" panose="020F0302020204030204" pitchFamily="34" charset="0"/>
              </a:rPr>
              <a:t>3/12 [três doze avos] do valor da Contraprestação Anual Máxima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durante todo o prazo da Concessão.</a:t>
            </a:r>
          </a:p>
          <a:p>
            <a:pPr algn="just"/>
            <a:endParaRPr lang="pt-BR" sz="16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6" name="Retângulo 1114">
            <a:extLst>
              <a:ext uri="{FF2B5EF4-FFF2-40B4-BE49-F238E27FC236}">
                <a16:creationId xmlns:a16="http://schemas.microsoft.com/office/drawing/2014/main" id="{3A60240B-7FED-585E-5D6F-A3AB07B5FA25}"/>
              </a:ext>
            </a:extLst>
          </p:cNvPr>
          <p:cNvSpPr/>
          <p:nvPr/>
        </p:nvSpPr>
        <p:spPr>
          <a:xfrm>
            <a:off x="1071608" y="1295292"/>
            <a:ext cx="4877131" cy="544513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Projetos adimplidos pelo Fluxo do FPE</a:t>
            </a:r>
          </a:p>
        </p:txBody>
      </p:sp>
      <p:sp>
        <p:nvSpPr>
          <p:cNvPr id="21" name="Retângulo 1114">
            <a:extLst>
              <a:ext uri="{FF2B5EF4-FFF2-40B4-BE49-F238E27FC236}">
                <a16:creationId xmlns:a16="http://schemas.microsoft.com/office/drawing/2014/main" id="{185119B6-587E-E72C-813B-F28A78A2B6A6}"/>
              </a:ext>
            </a:extLst>
          </p:cNvPr>
          <p:cNvSpPr/>
          <p:nvPr/>
        </p:nvSpPr>
        <p:spPr>
          <a:xfrm>
            <a:off x="6165877" y="1293776"/>
            <a:ext cx="4877131" cy="544513"/>
          </a:xfrm>
          <a:prstGeom prst="roundRect">
            <a:avLst>
              <a:gd name="adj" fmla="val 13041"/>
            </a:avLst>
          </a:prstGeom>
          <a:solidFill>
            <a:schemeClr val="accent1">
              <a:lumMod val="75000"/>
            </a:schemeClr>
          </a:solidFill>
          <a:ln w="6350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Projetos garantidos pelo FGBP</a:t>
            </a:r>
          </a:p>
        </p:txBody>
      </p:sp>
      <p:pic>
        <p:nvPicPr>
          <p:cNvPr id="23" name="Gráfico 22" descr="Área de Transferência Marcada com preenchimento sólido">
            <a:extLst>
              <a:ext uri="{FF2B5EF4-FFF2-40B4-BE49-F238E27FC236}">
                <a16:creationId xmlns:a16="http://schemas.microsoft.com/office/drawing/2014/main" id="{F53328AE-8C6B-5D1F-18AD-3B8240288F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2682" y="1293776"/>
            <a:ext cx="549135" cy="549135"/>
          </a:xfrm>
          <a:prstGeom prst="rect">
            <a:avLst/>
          </a:prstGeom>
        </p:spPr>
      </p:pic>
      <p:sp>
        <p:nvSpPr>
          <p:cNvPr id="24" name="Retângulo 1114">
            <a:extLst>
              <a:ext uri="{FF2B5EF4-FFF2-40B4-BE49-F238E27FC236}">
                <a16:creationId xmlns:a16="http://schemas.microsoft.com/office/drawing/2014/main" id="{89705492-F3C0-E05B-F781-5D993FA23FE0}"/>
              </a:ext>
            </a:extLst>
          </p:cNvPr>
          <p:cNvSpPr/>
          <p:nvPr/>
        </p:nvSpPr>
        <p:spPr>
          <a:xfrm>
            <a:off x="1071608" y="2015291"/>
            <a:ext cx="4877131" cy="2573811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Arena Fonte Nova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Hospital do Subúrbio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Instituto Couto Maia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Metrô de Salvador e Lauro de Freitas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Diagnóstico por Imagem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Veículo Leve sobre Trilhos (VLT)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Sistema Rodoviário BA052 (Estrada do Feijão)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Sistema Rodoviário Ponte Salvador – Ilha de Itaparica</a:t>
            </a:r>
          </a:p>
        </p:txBody>
      </p:sp>
      <p:sp>
        <p:nvSpPr>
          <p:cNvPr id="25" name="Retângulo 1114">
            <a:extLst>
              <a:ext uri="{FF2B5EF4-FFF2-40B4-BE49-F238E27FC236}">
                <a16:creationId xmlns:a16="http://schemas.microsoft.com/office/drawing/2014/main" id="{5CE13D3F-7577-9AA8-691C-7BFC4899F71C}"/>
              </a:ext>
            </a:extLst>
          </p:cNvPr>
          <p:cNvSpPr/>
          <p:nvPr/>
        </p:nvSpPr>
        <p:spPr>
          <a:xfrm>
            <a:off x="6165877" y="2015290"/>
            <a:ext cx="4877131" cy="2573811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Metrô de Salvador e Lauro de Freitas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Veículo Leve sobre Trilhos (VLT)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 Rodoviário BA052 (Estrada do Feijão)</a:t>
            </a:r>
          </a:p>
          <a:p>
            <a:pPr marL="342900" indent="-342900" algn="just">
              <a:buFont typeface="+mj-lt"/>
              <a:buAutoNum type="arabicParenR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Sistema Rodoviário Ponte Salvador – Ilha de Itaparica</a:t>
            </a:r>
          </a:p>
        </p:txBody>
      </p:sp>
      <p:pic>
        <p:nvPicPr>
          <p:cNvPr id="26" name="Gráfico 25" descr="Verificação bancária com preenchimento sólido">
            <a:extLst>
              <a:ext uri="{FF2B5EF4-FFF2-40B4-BE49-F238E27FC236}">
                <a16:creationId xmlns:a16="http://schemas.microsoft.com/office/drawing/2014/main" id="{31E16099-1420-5488-59C8-2C586D4E02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64253" y="1305938"/>
            <a:ext cx="523220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747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tângulo 1114">
            <a:extLst>
              <a:ext uri="{FF2B5EF4-FFF2-40B4-BE49-F238E27FC236}">
                <a16:creationId xmlns:a16="http://schemas.microsoft.com/office/drawing/2014/main" id="{68E1C0AD-EF78-AFB0-52D0-ED7DA7E7B438}"/>
              </a:ext>
            </a:extLst>
          </p:cNvPr>
          <p:cNvSpPr/>
          <p:nvPr/>
        </p:nvSpPr>
        <p:spPr>
          <a:xfrm>
            <a:off x="574261" y="4705564"/>
            <a:ext cx="3937675" cy="1052318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endParaRPr lang="pt-BR" sz="14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Garantia Pública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068512"/>
            <a:ext cx="11855252" cy="565295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latin typeface="Calibri Light" panose="020F0302020204030204" pitchFamily="34" charset="0"/>
              </a:rPr>
              <a:t>v</a:t>
            </a:r>
          </a:p>
        </p:txBody>
      </p:sp>
      <p:pic>
        <p:nvPicPr>
          <p:cNvPr id="8" name="Picture 35">
            <a:extLst>
              <a:ext uri="{FF2B5EF4-FFF2-40B4-BE49-F238E27FC236}">
                <a16:creationId xmlns:a16="http://schemas.microsoft.com/office/drawing/2014/main" id="{EC0F44CA-7208-7644-87C0-447C91A00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6D00BEDD-534D-1C6D-D473-9A02866E79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BBACCCC-7750-F250-5F60-EBC1729DC8D2}"/>
              </a:ext>
            </a:extLst>
          </p:cNvPr>
          <p:cNvSpPr/>
          <p:nvPr/>
        </p:nvSpPr>
        <p:spPr>
          <a:xfrm>
            <a:off x="314690" y="1062331"/>
            <a:ext cx="11562619" cy="215443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20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  <a:p>
            <a:pPr algn="just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 garantia constituída pelo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FGB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será mediante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caução em dinheiro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e pelo período necessário à cobertura das obrigações previstas, bem como, será composta pelo </a:t>
            </a:r>
            <a:r>
              <a:rPr lang="pt-BR" b="1" dirty="0">
                <a:solidFill>
                  <a:srgbClr val="FF0000"/>
                </a:solidFill>
                <a:latin typeface="Calibri Light" panose="020F0302020204030204" pitchFamily="34" charset="0"/>
              </a:rPr>
              <a:t>saldo mínimo correspondente a 3/12 [três doze avos] do valor da Contraprestação Anual Máxima </a:t>
            </a:r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durante todo o prazo da Concessão.</a:t>
            </a:r>
          </a:p>
          <a:p>
            <a:endParaRPr lang="pt-BR" sz="20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pPr algn="ctr"/>
            <a:endParaRPr lang="pt-BR" sz="2000" b="1" dirty="0">
              <a:solidFill>
                <a:srgbClr val="FF0000"/>
              </a:solidFill>
              <a:latin typeface="Calibri Light" panose="020F0302020204030204" pitchFamily="34" charset="0"/>
            </a:endParaRPr>
          </a:p>
          <a:p>
            <a:pPr algn="just"/>
            <a:endParaRPr lang="pt-BR" sz="2000" b="1" dirty="0">
              <a:cs typeface="Arial" panose="020B0604020202020204" pitchFamily="34" charset="0"/>
            </a:endParaRPr>
          </a:p>
        </p:txBody>
      </p:sp>
      <p:sp>
        <p:nvSpPr>
          <p:cNvPr id="4" name="Retângulo: Cantos Arredondados 95">
            <a:extLst>
              <a:ext uri="{FF2B5EF4-FFF2-40B4-BE49-F238E27FC236}">
                <a16:creationId xmlns:a16="http://schemas.microsoft.com/office/drawing/2014/main" id="{F8384BAA-46DB-6A4F-D3BC-D35E148AC8B0}"/>
              </a:ext>
            </a:extLst>
          </p:cNvPr>
          <p:cNvSpPr/>
          <p:nvPr/>
        </p:nvSpPr>
        <p:spPr>
          <a:xfrm>
            <a:off x="3243136" y="3102350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ESTADO</a:t>
            </a:r>
          </a:p>
        </p:txBody>
      </p:sp>
      <p:sp>
        <p:nvSpPr>
          <p:cNvPr id="5" name="Retângulo: Cantos Arredondados 95">
            <a:extLst>
              <a:ext uri="{FF2B5EF4-FFF2-40B4-BE49-F238E27FC236}">
                <a16:creationId xmlns:a16="http://schemas.microsoft.com/office/drawing/2014/main" id="{15D5EACF-01E7-2BB9-337F-8D948ABFD297}"/>
              </a:ext>
            </a:extLst>
          </p:cNvPr>
          <p:cNvSpPr/>
          <p:nvPr/>
        </p:nvSpPr>
        <p:spPr>
          <a:xfrm>
            <a:off x="5662681" y="3102350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PARCEIRO</a:t>
            </a:r>
          </a:p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PRIVADO</a:t>
            </a:r>
          </a:p>
        </p:txBody>
      </p:sp>
      <p:sp>
        <p:nvSpPr>
          <p:cNvPr id="7" name="Retângulo: Cantos Arredondados 95">
            <a:extLst>
              <a:ext uri="{FF2B5EF4-FFF2-40B4-BE49-F238E27FC236}">
                <a16:creationId xmlns:a16="http://schemas.microsoft.com/office/drawing/2014/main" id="{407971DC-D271-3306-9462-AB9F5238CDE3}"/>
              </a:ext>
            </a:extLst>
          </p:cNvPr>
          <p:cNvSpPr/>
          <p:nvPr/>
        </p:nvSpPr>
        <p:spPr>
          <a:xfrm>
            <a:off x="8150277" y="3102350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FGBP</a:t>
            </a:r>
          </a:p>
        </p:txBody>
      </p:sp>
      <p:sp>
        <p:nvSpPr>
          <p:cNvPr id="9" name="Retângulo: Cantos Arredondados 95">
            <a:extLst>
              <a:ext uri="{FF2B5EF4-FFF2-40B4-BE49-F238E27FC236}">
                <a16:creationId xmlns:a16="http://schemas.microsoft.com/office/drawing/2014/main" id="{8388566A-1BA6-4C15-0164-2482810495A8}"/>
              </a:ext>
            </a:extLst>
          </p:cNvPr>
          <p:cNvSpPr/>
          <p:nvPr/>
        </p:nvSpPr>
        <p:spPr>
          <a:xfrm>
            <a:off x="8150277" y="4377284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FUNDESE</a:t>
            </a:r>
          </a:p>
        </p:txBody>
      </p:sp>
      <p:sp>
        <p:nvSpPr>
          <p:cNvPr id="13" name="Retângulo: Cantos Arredondados 95">
            <a:extLst>
              <a:ext uri="{FF2B5EF4-FFF2-40B4-BE49-F238E27FC236}">
                <a16:creationId xmlns:a16="http://schemas.microsoft.com/office/drawing/2014/main" id="{309F12CA-AB16-F983-1EDC-F70664777021}"/>
              </a:ext>
            </a:extLst>
          </p:cNvPr>
          <p:cNvSpPr/>
          <p:nvPr/>
        </p:nvSpPr>
        <p:spPr>
          <a:xfrm>
            <a:off x="8150277" y="5624316"/>
            <a:ext cx="1596076" cy="887464"/>
          </a:xfrm>
          <a:prstGeom prst="roundRect">
            <a:avLst>
              <a:gd name="adj" fmla="val 1439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FPE</a:t>
            </a:r>
          </a:p>
        </p:txBody>
      </p:sp>
      <p:cxnSp>
        <p:nvCxnSpPr>
          <p:cNvPr id="20" name="Conector de Seta Reta 19">
            <a:extLst>
              <a:ext uri="{FF2B5EF4-FFF2-40B4-BE49-F238E27FC236}">
                <a16:creationId xmlns:a16="http://schemas.microsoft.com/office/drawing/2014/main" id="{2808CA7A-5318-8E73-CF8A-81D6718CDB76}"/>
              </a:ext>
            </a:extLst>
          </p:cNvPr>
          <p:cNvCxnSpPr>
            <a:cxnSpLocks/>
          </p:cNvCxnSpPr>
          <p:nvPr/>
        </p:nvCxnSpPr>
        <p:spPr>
          <a:xfrm flipH="1">
            <a:off x="7407671" y="3575638"/>
            <a:ext cx="567079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de Seta Reta 38">
            <a:extLst>
              <a:ext uri="{FF2B5EF4-FFF2-40B4-BE49-F238E27FC236}">
                <a16:creationId xmlns:a16="http://schemas.microsoft.com/office/drawing/2014/main" id="{00DB67D6-E2AD-EA47-45A4-D32F87F549C3}"/>
              </a:ext>
            </a:extLst>
          </p:cNvPr>
          <p:cNvCxnSpPr>
            <a:cxnSpLocks/>
          </p:cNvCxnSpPr>
          <p:nvPr/>
        </p:nvCxnSpPr>
        <p:spPr>
          <a:xfrm flipV="1">
            <a:off x="8947855" y="3989814"/>
            <a:ext cx="0" cy="509267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de Seta Reta 40">
            <a:extLst>
              <a:ext uri="{FF2B5EF4-FFF2-40B4-BE49-F238E27FC236}">
                <a16:creationId xmlns:a16="http://schemas.microsoft.com/office/drawing/2014/main" id="{C14570FE-5002-68A8-2233-E00AED57E253}"/>
              </a:ext>
            </a:extLst>
          </p:cNvPr>
          <p:cNvCxnSpPr>
            <a:cxnSpLocks/>
          </p:cNvCxnSpPr>
          <p:nvPr/>
        </p:nvCxnSpPr>
        <p:spPr>
          <a:xfrm flipV="1">
            <a:off x="8947855" y="5264748"/>
            <a:ext cx="0" cy="509267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tângulo 1114">
            <a:extLst>
              <a:ext uri="{FF2B5EF4-FFF2-40B4-BE49-F238E27FC236}">
                <a16:creationId xmlns:a16="http://schemas.microsoft.com/office/drawing/2014/main" id="{E6876A23-9053-EFC3-66F5-E0F884B00A70}"/>
              </a:ext>
            </a:extLst>
          </p:cNvPr>
          <p:cNvSpPr/>
          <p:nvPr/>
        </p:nvSpPr>
        <p:spPr>
          <a:xfrm>
            <a:off x="9581202" y="4006172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Retroalimentação</a:t>
            </a:r>
          </a:p>
        </p:txBody>
      </p:sp>
      <p:sp>
        <p:nvSpPr>
          <p:cNvPr id="43" name="Retângulo 1114">
            <a:extLst>
              <a:ext uri="{FF2B5EF4-FFF2-40B4-BE49-F238E27FC236}">
                <a16:creationId xmlns:a16="http://schemas.microsoft.com/office/drawing/2014/main" id="{705A0F4B-39A5-6925-8369-9E167224504F}"/>
              </a:ext>
            </a:extLst>
          </p:cNvPr>
          <p:cNvSpPr/>
          <p:nvPr/>
        </p:nvSpPr>
        <p:spPr>
          <a:xfrm>
            <a:off x="9593311" y="5281106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Recomposição</a:t>
            </a:r>
          </a:p>
        </p:txBody>
      </p:sp>
      <p:cxnSp>
        <p:nvCxnSpPr>
          <p:cNvPr id="44" name="Conector de Seta Reta 43">
            <a:extLst>
              <a:ext uri="{FF2B5EF4-FFF2-40B4-BE49-F238E27FC236}">
                <a16:creationId xmlns:a16="http://schemas.microsoft.com/office/drawing/2014/main" id="{F63C0FCF-00E3-0DFB-EC9F-9D313D69417A}"/>
              </a:ext>
            </a:extLst>
          </p:cNvPr>
          <p:cNvCxnSpPr>
            <a:cxnSpLocks/>
          </p:cNvCxnSpPr>
          <p:nvPr/>
        </p:nvCxnSpPr>
        <p:spPr>
          <a:xfrm>
            <a:off x="4746663" y="3177151"/>
            <a:ext cx="3595955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tângulo 1114">
            <a:extLst>
              <a:ext uri="{FF2B5EF4-FFF2-40B4-BE49-F238E27FC236}">
                <a16:creationId xmlns:a16="http://schemas.microsoft.com/office/drawing/2014/main" id="{E321748E-FE22-A802-DC1E-F517FE8A191C}"/>
              </a:ext>
            </a:extLst>
          </p:cNvPr>
          <p:cNvSpPr/>
          <p:nvPr/>
        </p:nvSpPr>
        <p:spPr>
          <a:xfrm>
            <a:off x="5634279" y="2690989"/>
            <a:ext cx="1572775" cy="343210"/>
          </a:xfrm>
          <a:prstGeom prst="roundRect">
            <a:avLst>
              <a:gd name="adj" fmla="val 13041"/>
            </a:avLst>
          </a:prstGeom>
          <a:solidFill>
            <a:schemeClr val="bg1"/>
          </a:solidFill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Recomposição</a:t>
            </a:r>
          </a:p>
        </p:txBody>
      </p:sp>
      <p:cxnSp>
        <p:nvCxnSpPr>
          <p:cNvPr id="48" name="Conector de Seta Reta 47">
            <a:extLst>
              <a:ext uri="{FF2B5EF4-FFF2-40B4-BE49-F238E27FC236}">
                <a16:creationId xmlns:a16="http://schemas.microsoft.com/office/drawing/2014/main" id="{E3663C42-9F85-932A-4B68-2B47493AEFD0}"/>
              </a:ext>
            </a:extLst>
          </p:cNvPr>
          <p:cNvCxnSpPr>
            <a:cxnSpLocks/>
          </p:cNvCxnSpPr>
          <p:nvPr/>
        </p:nvCxnSpPr>
        <p:spPr>
          <a:xfrm>
            <a:off x="5005599" y="3645985"/>
            <a:ext cx="453405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1FCF51FC-0E46-9F50-B347-F6D947FDCCA2}"/>
              </a:ext>
            </a:extLst>
          </p:cNvPr>
          <p:cNvSpPr txBox="1"/>
          <p:nvPr/>
        </p:nvSpPr>
        <p:spPr>
          <a:xfrm>
            <a:off x="5568596" y="2825391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pt-BR" dirty="0"/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205E1CB1-E8A7-9EAC-E15A-8BB53167F03A}"/>
              </a:ext>
            </a:extLst>
          </p:cNvPr>
          <p:cNvSpPr txBox="1"/>
          <p:nvPr/>
        </p:nvSpPr>
        <p:spPr>
          <a:xfrm>
            <a:off x="5015887" y="3465973"/>
            <a:ext cx="4328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</a:rPr>
              <a:t>X</a:t>
            </a:r>
            <a:endParaRPr lang="pt-BR" sz="2000" dirty="0"/>
          </a:p>
        </p:txBody>
      </p:sp>
      <p:cxnSp>
        <p:nvCxnSpPr>
          <p:cNvPr id="54" name="Conector de Seta Reta 53">
            <a:extLst>
              <a:ext uri="{FF2B5EF4-FFF2-40B4-BE49-F238E27FC236}">
                <a16:creationId xmlns:a16="http://schemas.microsoft.com/office/drawing/2014/main" id="{98743A0A-938F-A614-2974-172F7D0E58A1}"/>
              </a:ext>
            </a:extLst>
          </p:cNvPr>
          <p:cNvCxnSpPr>
            <a:cxnSpLocks/>
          </p:cNvCxnSpPr>
          <p:nvPr/>
        </p:nvCxnSpPr>
        <p:spPr>
          <a:xfrm>
            <a:off x="873994" y="5025633"/>
            <a:ext cx="453405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55C6522A-5933-9220-9D9A-9DE4D101ACA7}"/>
              </a:ext>
            </a:extLst>
          </p:cNvPr>
          <p:cNvSpPr txBox="1"/>
          <p:nvPr/>
        </p:nvSpPr>
        <p:spPr>
          <a:xfrm>
            <a:off x="906962" y="4840866"/>
            <a:ext cx="4328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FF0000"/>
                </a:solidFill>
                <a:latin typeface="Calibri Light" panose="020F0302020204030204" pitchFamily="34" charset="0"/>
              </a:rPr>
              <a:t>X</a:t>
            </a:r>
            <a:endParaRPr lang="pt-BR" sz="2000" dirty="0"/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A5A7441A-09FD-D331-4A02-57C9AF5EAF34}"/>
              </a:ext>
            </a:extLst>
          </p:cNvPr>
          <p:cNvSpPr txBox="1"/>
          <p:nvPr/>
        </p:nvSpPr>
        <p:spPr>
          <a:xfrm>
            <a:off x="1372758" y="4882007"/>
            <a:ext cx="63442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Fluxo normal – cenário descontinuidade</a:t>
            </a:r>
          </a:p>
        </p:txBody>
      </p:sp>
      <p:cxnSp>
        <p:nvCxnSpPr>
          <p:cNvPr id="59" name="Conector de Seta Reta 58">
            <a:extLst>
              <a:ext uri="{FF2B5EF4-FFF2-40B4-BE49-F238E27FC236}">
                <a16:creationId xmlns:a16="http://schemas.microsoft.com/office/drawing/2014/main" id="{E962717C-30AD-1634-2A48-FF83E6BA69AB}"/>
              </a:ext>
            </a:extLst>
          </p:cNvPr>
          <p:cNvCxnSpPr>
            <a:cxnSpLocks/>
          </p:cNvCxnSpPr>
          <p:nvPr/>
        </p:nvCxnSpPr>
        <p:spPr>
          <a:xfrm>
            <a:off x="873994" y="5414672"/>
            <a:ext cx="453405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EB7D3536-9510-5FB9-C7D3-BB795E045F3C}"/>
              </a:ext>
            </a:extLst>
          </p:cNvPr>
          <p:cNvSpPr txBox="1"/>
          <p:nvPr/>
        </p:nvSpPr>
        <p:spPr>
          <a:xfrm>
            <a:off x="1339790" y="5271854"/>
            <a:ext cx="63442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Acionamento do FGBP</a:t>
            </a:r>
          </a:p>
        </p:txBody>
      </p:sp>
    </p:spTree>
    <p:extLst>
      <p:ext uri="{BB962C8B-B14F-4D97-AF65-F5344CB8AC3E}">
        <p14:creationId xmlns:p14="http://schemas.microsoft.com/office/powerpoint/2010/main" val="15414184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27499CB1-B97A-4BFF-A8C2-A606724722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31" b="6832"/>
          <a:stretch/>
        </p:blipFill>
        <p:spPr>
          <a:xfrm>
            <a:off x="894441" y="1432876"/>
            <a:ext cx="10482472" cy="3655107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C8A6247D-C390-4BE3-885B-C59C60951892}"/>
              </a:ext>
            </a:extLst>
          </p:cNvPr>
          <p:cNvSpPr/>
          <p:nvPr/>
        </p:nvSpPr>
        <p:spPr>
          <a:xfrm>
            <a:off x="1669195" y="4655683"/>
            <a:ext cx="8853610" cy="923330"/>
          </a:xfrm>
          <a:prstGeom prst="rect">
            <a:avLst/>
          </a:prstGeom>
          <a:solidFill>
            <a:schemeClr val="bg2">
              <a:alpha val="60000"/>
            </a:schemeClr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spcAft>
                <a:spcPts val="800"/>
              </a:spcAft>
            </a:pPr>
            <a:r>
              <a:rPr lang="pt-BR" sz="54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OBRIGADO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6CC69C5B-D2AE-4D00-AC0B-F610E9DBBC5B}"/>
              </a:ext>
            </a:extLst>
          </p:cNvPr>
          <p:cNvGrpSpPr/>
          <p:nvPr/>
        </p:nvGrpSpPr>
        <p:grpSpPr>
          <a:xfrm>
            <a:off x="3102796" y="5936159"/>
            <a:ext cx="6174768" cy="639302"/>
            <a:chOff x="3791494" y="6036889"/>
            <a:chExt cx="4619481" cy="476292"/>
          </a:xfrm>
        </p:grpSpPr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300C8D48-6145-46FB-9F6B-FF28EDA4F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1494" y="6036889"/>
              <a:ext cx="2259595" cy="475982"/>
            </a:xfrm>
            <a:prstGeom prst="rect">
              <a:avLst/>
            </a:prstGeom>
          </p:spPr>
        </p:pic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3E2856B4-70DA-4D9E-BD7F-4FDB31A4C5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0912" y="6037200"/>
              <a:ext cx="2270063" cy="475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ítulo 1">
            <a:extLst>
              <a:ext uri="{FF2B5EF4-FFF2-40B4-BE49-F238E27FC236}">
                <a16:creationId xmlns:a16="http://schemas.microsoft.com/office/drawing/2014/main" id="{DE375FAD-AD2D-C720-6305-AFB21C278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469" y="187900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Novo Aeroporto Internacional Costa do Descobrimento </a:t>
            </a:r>
          </a:p>
        </p:txBody>
      </p:sp>
    </p:spTree>
    <p:extLst>
      <p:ext uri="{BB962C8B-B14F-4D97-AF65-F5344CB8AC3E}">
        <p14:creationId xmlns:p14="http://schemas.microsoft.com/office/powerpoint/2010/main" val="405109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ítulo 1">
            <a:extLst>
              <a:ext uri="{FF2B5EF4-FFF2-40B4-BE49-F238E27FC236}">
                <a16:creationId xmlns:a16="http://schemas.microsoft.com/office/drawing/2014/main" id="{B0D8EAC3-95D3-41E5-A104-A5B59A826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Cronograma da Concessão</a:t>
            </a:r>
          </a:p>
        </p:txBody>
      </p:sp>
      <p:sp>
        <p:nvSpPr>
          <p:cNvPr id="9" name="Retângulo 1114">
            <a:extLst>
              <a:ext uri="{FF2B5EF4-FFF2-40B4-BE49-F238E27FC236}">
                <a16:creationId xmlns:a16="http://schemas.microsoft.com/office/drawing/2014/main" id="{32F0E37C-4C13-4B6C-9667-B3261F45A0FA}"/>
              </a:ext>
            </a:extLst>
          </p:cNvPr>
          <p:cNvSpPr/>
          <p:nvPr/>
        </p:nvSpPr>
        <p:spPr>
          <a:xfrm>
            <a:off x="168374" y="946020"/>
            <a:ext cx="11855252" cy="5775451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sp>
        <p:nvSpPr>
          <p:cNvPr id="29" name="Seta: Pentágono 28">
            <a:extLst>
              <a:ext uri="{FF2B5EF4-FFF2-40B4-BE49-F238E27FC236}">
                <a16:creationId xmlns:a16="http://schemas.microsoft.com/office/drawing/2014/main" id="{845EE0DF-7308-4614-9857-C12698D47555}"/>
              </a:ext>
            </a:extLst>
          </p:cNvPr>
          <p:cNvSpPr/>
          <p:nvPr/>
        </p:nvSpPr>
        <p:spPr>
          <a:xfrm>
            <a:off x="685480" y="2570922"/>
            <a:ext cx="10334219" cy="484632"/>
          </a:xfrm>
          <a:prstGeom prst="homePlat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320C5B66-1758-4B8B-8CE9-B2F32E63CFA9}"/>
              </a:ext>
            </a:extLst>
          </p:cNvPr>
          <p:cNvSpPr/>
          <p:nvPr/>
        </p:nvSpPr>
        <p:spPr>
          <a:xfrm>
            <a:off x="356716" y="2613183"/>
            <a:ext cx="136242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Ano 1</a:t>
            </a:r>
          </a:p>
        </p:txBody>
      </p: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036A235-E9AB-4E1E-B5CD-A3A23D1EC453}"/>
              </a:ext>
            </a:extLst>
          </p:cNvPr>
          <p:cNvCxnSpPr>
            <a:cxnSpLocks/>
          </p:cNvCxnSpPr>
          <p:nvPr/>
        </p:nvCxnSpPr>
        <p:spPr>
          <a:xfrm>
            <a:off x="694106" y="3065126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Gráfico 31" descr="Bandeira com preenchimento sólido">
            <a:extLst>
              <a:ext uri="{FF2B5EF4-FFF2-40B4-BE49-F238E27FC236}">
                <a16:creationId xmlns:a16="http://schemas.microsoft.com/office/drawing/2014/main" id="{D8686291-0D20-45DA-A741-0439C56095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0835" y="1885601"/>
            <a:ext cx="660562" cy="660562"/>
          </a:xfrm>
          <a:prstGeom prst="rect">
            <a:avLst/>
          </a:prstGeom>
        </p:spPr>
      </p:pic>
      <p:sp>
        <p:nvSpPr>
          <p:cNvPr id="33" name="Retângulo 32">
            <a:extLst>
              <a:ext uri="{FF2B5EF4-FFF2-40B4-BE49-F238E27FC236}">
                <a16:creationId xmlns:a16="http://schemas.microsoft.com/office/drawing/2014/main" id="{EC0392AD-F106-4E96-BA71-0B81FB0B88DD}"/>
              </a:ext>
            </a:extLst>
          </p:cNvPr>
          <p:cNvSpPr/>
          <p:nvPr/>
        </p:nvSpPr>
        <p:spPr>
          <a:xfrm>
            <a:off x="137622" y="1365462"/>
            <a:ext cx="258503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Início da Concessão</a:t>
            </a:r>
          </a:p>
        </p:txBody>
      </p: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BF896B4D-A2D3-4E78-948C-1519E6140D16}"/>
              </a:ext>
            </a:extLst>
          </p:cNvPr>
          <p:cNvCxnSpPr>
            <a:cxnSpLocks/>
          </p:cNvCxnSpPr>
          <p:nvPr/>
        </p:nvCxnSpPr>
        <p:spPr>
          <a:xfrm>
            <a:off x="10702225" y="3063600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tângulo: Cantos Arredondados 36">
            <a:extLst>
              <a:ext uri="{FF2B5EF4-FFF2-40B4-BE49-F238E27FC236}">
                <a16:creationId xmlns:a16="http://schemas.microsoft.com/office/drawing/2014/main" id="{E5D8708E-CB33-431D-A3F5-B3476660DC9A}"/>
              </a:ext>
            </a:extLst>
          </p:cNvPr>
          <p:cNvSpPr/>
          <p:nvPr/>
        </p:nvSpPr>
        <p:spPr>
          <a:xfrm>
            <a:off x="742441" y="3190860"/>
            <a:ext cx="1696278" cy="24744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Fase</a:t>
            </a:r>
            <a:r>
              <a:rPr lang="pt-BR" sz="1600" b="1" dirty="0">
                <a:solidFill>
                  <a:schemeClr val="bg1"/>
                </a:solidFill>
                <a:latin typeface="Calibri Light" panose="020F0302020204030204" pitchFamily="34" charset="0"/>
              </a:rPr>
              <a:t> 1</a:t>
            </a:r>
          </a:p>
        </p:txBody>
      </p: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A0D38D71-D0C9-4DBE-AA3F-3911F26AF900}"/>
              </a:ext>
            </a:extLst>
          </p:cNvPr>
          <p:cNvCxnSpPr/>
          <p:nvPr/>
        </p:nvCxnSpPr>
        <p:spPr>
          <a:xfrm>
            <a:off x="2472525" y="3063600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ângulo 38">
            <a:extLst>
              <a:ext uri="{FF2B5EF4-FFF2-40B4-BE49-F238E27FC236}">
                <a16:creationId xmlns:a16="http://schemas.microsoft.com/office/drawing/2014/main" id="{D24830D0-F51B-4A91-835B-AE5948992E09}"/>
              </a:ext>
            </a:extLst>
          </p:cNvPr>
          <p:cNvSpPr/>
          <p:nvPr/>
        </p:nvSpPr>
        <p:spPr>
          <a:xfrm>
            <a:off x="2142876" y="2613246"/>
            <a:ext cx="136242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Ano 5</a:t>
            </a:r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6B56BA0B-A6E4-4C69-9EBE-FC07D1BDC586}"/>
              </a:ext>
            </a:extLst>
          </p:cNvPr>
          <p:cNvSpPr/>
          <p:nvPr/>
        </p:nvSpPr>
        <p:spPr>
          <a:xfrm>
            <a:off x="645693" y="3501320"/>
            <a:ext cx="18927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Reforma e operação do Aeroporto Existente e construção do Complexo Aeroportuário</a:t>
            </a:r>
          </a:p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5 anos</a:t>
            </a:r>
          </a:p>
        </p:txBody>
      </p: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9713AEF0-7754-4654-A896-499B1A6EDFF5}"/>
              </a:ext>
            </a:extLst>
          </p:cNvPr>
          <p:cNvCxnSpPr>
            <a:cxnSpLocks/>
          </p:cNvCxnSpPr>
          <p:nvPr/>
        </p:nvCxnSpPr>
        <p:spPr>
          <a:xfrm>
            <a:off x="4182366" y="3063600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tângulo 69">
            <a:extLst>
              <a:ext uri="{FF2B5EF4-FFF2-40B4-BE49-F238E27FC236}">
                <a16:creationId xmlns:a16="http://schemas.microsoft.com/office/drawing/2014/main" id="{754ED96A-F2E4-4E75-9A5C-BA3DC97BA479}"/>
              </a:ext>
            </a:extLst>
          </p:cNvPr>
          <p:cNvSpPr/>
          <p:nvPr/>
        </p:nvSpPr>
        <p:spPr>
          <a:xfrm>
            <a:off x="3908124" y="2613600"/>
            <a:ext cx="136242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Ano 13</a:t>
            </a:r>
          </a:p>
        </p:txBody>
      </p:sp>
      <p:sp>
        <p:nvSpPr>
          <p:cNvPr id="71" name="Retângulo 70">
            <a:extLst>
              <a:ext uri="{FF2B5EF4-FFF2-40B4-BE49-F238E27FC236}">
                <a16:creationId xmlns:a16="http://schemas.microsoft.com/office/drawing/2014/main" id="{EA323444-22E3-4F9E-815D-A487ECE86679}"/>
              </a:ext>
            </a:extLst>
          </p:cNvPr>
          <p:cNvSpPr/>
          <p:nvPr/>
        </p:nvSpPr>
        <p:spPr>
          <a:xfrm>
            <a:off x="5453050" y="2613600"/>
            <a:ext cx="136242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Ano 15</a:t>
            </a:r>
          </a:p>
        </p:txBody>
      </p:sp>
      <p:cxnSp>
        <p:nvCxnSpPr>
          <p:cNvPr id="72" name="Conector reto 71">
            <a:extLst>
              <a:ext uri="{FF2B5EF4-FFF2-40B4-BE49-F238E27FC236}">
                <a16:creationId xmlns:a16="http://schemas.microsoft.com/office/drawing/2014/main" id="{D94D285D-647B-4184-99A7-4749850C76C2}"/>
              </a:ext>
            </a:extLst>
          </p:cNvPr>
          <p:cNvCxnSpPr>
            <a:cxnSpLocks/>
          </p:cNvCxnSpPr>
          <p:nvPr/>
        </p:nvCxnSpPr>
        <p:spPr>
          <a:xfrm>
            <a:off x="5739497" y="3063600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tângulo 72">
            <a:extLst>
              <a:ext uri="{FF2B5EF4-FFF2-40B4-BE49-F238E27FC236}">
                <a16:creationId xmlns:a16="http://schemas.microsoft.com/office/drawing/2014/main" id="{F700B2C5-F431-4FC7-BA71-AE879BB692CF}"/>
              </a:ext>
            </a:extLst>
          </p:cNvPr>
          <p:cNvSpPr/>
          <p:nvPr/>
        </p:nvSpPr>
        <p:spPr>
          <a:xfrm>
            <a:off x="4179636" y="5157434"/>
            <a:ext cx="15482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1ª Ampliação do Complexo Aeroportuário do Ano 13 ao Ano 15</a:t>
            </a:r>
          </a:p>
        </p:txBody>
      </p:sp>
      <p:sp>
        <p:nvSpPr>
          <p:cNvPr id="74" name="Retângulo 73">
            <a:extLst>
              <a:ext uri="{FF2B5EF4-FFF2-40B4-BE49-F238E27FC236}">
                <a16:creationId xmlns:a16="http://schemas.microsoft.com/office/drawing/2014/main" id="{FE11819E-97F3-46C8-B6D8-484A5887868A}"/>
              </a:ext>
            </a:extLst>
          </p:cNvPr>
          <p:cNvSpPr/>
          <p:nvPr/>
        </p:nvSpPr>
        <p:spPr>
          <a:xfrm>
            <a:off x="7185245" y="2613183"/>
            <a:ext cx="136242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Ano 22 </a:t>
            </a:r>
          </a:p>
        </p:txBody>
      </p:sp>
      <p:sp>
        <p:nvSpPr>
          <p:cNvPr id="75" name="Retângulo 74">
            <a:extLst>
              <a:ext uri="{FF2B5EF4-FFF2-40B4-BE49-F238E27FC236}">
                <a16:creationId xmlns:a16="http://schemas.microsoft.com/office/drawing/2014/main" id="{7B47B4D9-6901-4F74-9F70-A631360DF089}"/>
              </a:ext>
            </a:extLst>
          </p:cNvPr>
          <p:cNvSpPr/>
          <p:nvPr/>
        </p:nvSpPr>
        <p:spPr>
          <a:xfrm>
            <a:off x="8750803" y="2613183"/>
            <a:ext cx="1362420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Ano 24</a:t>
            </a:r>
          </a:p>
        </p:txBody>
      </p:sp>
      <p:cxnSp>
        <p:nvCxnSpPr>
          <p:cNvPr id="77" name="Conector reto 76">
            <a:extLst>
              <a:ext uri="{FF2B5EF4-FFF2-40B4-BE49-F238E27FC236}">
                <a16:creationId xmlns:a16="http://schemas.microsoft.com/office/drawing/2014/main" id="{B55E082F-479C-40D1-BCAA-08D25B544345}"/>
              </a:ext>
            </a:extLst>
          </p:cNvPr>
          <p:cNvCxnSpPr>
            <a:cxnSpLocks/>
          </p:cNvCxnSpPr>
          <p:nvPr/>
        </p:nvCxnSpPr>
        <p:spPr>
          <a:xfrm>
            <a:off x="7455654" y="3065128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ector reto 77">
            <a:extLst>
              <a:ext uri="{FF2B5EF4-FFF2-40B4-BE49-F238E27FC236}">
                <a16:creationId xmlns:a16="http://schemas.microsoft.com/office/drawing/2014/main" id="{5EA5A4A5-1EBF-4784-B58C-A9F9E68D3241}"/>
              </a:ext>
            </a:extLst>
          </p:cNvPr>
          <p:cNvCxnSpPr>
            <a:cxnSpLocks/>
          </p:cNvCxnSpPr>
          <p:nvPr/>
        </p:nvCxnSpPr>
        <p:spPr>
          <a:xfrm>
            <a:off x="9077407" y="3063600"/>
            <a:ext cx="0" cy="3240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tângulo 81">
            <a:extLst>
              <a:ext uri="{FF2B5EF4-FFF2-40B4-BE49-F238E27FC236}">
                <a16:creationId xmlns:a16="http://schemas.microsoft.com/office/drawing/2014/main" id="{FCD8A085-DFA5-426A-B50D-4A8DACFF19FB}"/>
              </a:ext>
            </a:extLst>
          </p:cNvPr>
          <p:cNvSpPr/>
          <p:nvPr/>
        </p:nvSpPr>
        <p:spPr>
          <a:xfrm>
            <a:off x="9693682" y="1375967"/>
            <a:ext cx="208469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Final da Concessão</a:t>
            </a:r>
          </a:p>
        </p:txBody>
      </p:sp>
      <p:pic>
        <p:nvPicPr>
          <p:cNvPr id="4" name="Gráfico 3" descr="Bandeira de corrida com preenchimento sólido">
            <a:extLst>
              <a:ext uri="{FF2B5EF4-FFF2-40B4-BE49-F238E27FC236}">
                <a16:creationId xmlns:a16="http://schemas.microsoft.com/office/drawing/2014/main" id="{87CE4BE6-6B03-4ACE-A3CA-427708B209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05299" y="1753733"/>
            <a:ext cx="914400" cy="914400"/>
          </a:xfrm>
          <a:prstGeom prst="rect">
            <a:avLst/>
          </a:prstGeom>
        </p:spPr>
      </p:pic>
      <p:sp>
        <p:nvSpPr>
          <p:cNvPr id="83" name="Retângulo: Cantos Arredondados 82">
            <a:extLst>
              <a:ext uri="{FF2B5EF4-FFF2-40B4-BE49-F238E27FC236}">
                <a16:creationId xmlns:a16="http://schemas.microsoft.com/office/drawing/2014/main" id="{EB14D002-4CD4-4A6C-9D43-3C7B462B034B}"/>
              </a:ext>
            </a:extLst>
          </p:cNvPr>
          <p:cNvSpPr/>
          <p:nvPr/>
        </p:nvSpPr>
        <p:spPr>
          <a:xfrm>
            <a:off x="2529481" y="4575882"/>
            <a:ext cx="3168000" cy="24841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Fase 2</a:t>
            </a:r>
          </a:p>
        </p:txBody>
      </p:sp>
      <p:sp>
        <p:nvSpPr>
          <p:cNvPr id="85" name="Retângulo: Cantos Arredondados 84">
            <a:extLst>
              <a:ext uri="{FF2B5EF4-FFF2-40B4-BE49-F238E27FC236}">
                <a16:creationId xmlns:a16="http://schemas.microsoft.com/office/drawing/2014/main" id="{B38A8886-FBC4-4189-BD43-C89F7425A575}"/>
              </a:ext>
            </a:extLst>
          </p:cNvPr>
          <p:cNvSpPr/>
          <p:nvPr/>
        </p:nvSpPr>
        <p:spPr>
          <a:xfrm>
            <a:off x="5791793" y="4575600"/>
            <a:ext cx="1615527" cy="25557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Fase 3</a:t>
            </a:r>
          </a:p>
        </p:txBody>
      </p:sp>
      <p:sp>
        <p:nvSpPr>
          <p:cNvPr id="86" name="Retângulo 85">
            <a:extLst>
              <a:ext uri="{FF2B5EF4-FFF2-40B4-BE49-F238E27FC236}">
                <a16:creationId xmlns:a16="http://schemas.microsoft.com/office/drawing/2014/main" id="{E0F9F025-1AEB-4934-B166-7211051539EA}"/>
              </a:ext>
            </a:extLst>
          </p:cNvPr>
          <p:cNvSpPr/>
          <p:nvPr/>
        </p:nvSpPr>
        <p:spPr>
          <a:xfrm>
            <a:off x="10561071" y="3075057"/>
            <a:ext cx="164824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Prazo total</a:t>
            </a:r>
          </a:p>
          <a:p>
            <a:pPr algn="ctr"/>
            <a:r>
              <a:rPr lang="pt-BR" altLang="pt-BR" sz="20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33 anos</a:t>
            </a:r>
          </a:p>
        </p:txBody>
      </p:sp>
      <p:pic>
        <p:nvPicPr>
          <p:cNvPr id="6" name="Picture 35">
            <a:extLst>
              <a:ext uri="{FF2B5EF4-FFF2-40B4-BE49-F238E27FC236}">
                <a16:creationId xmlns:a16="http://schemas.microsoft.com/office/drawing/2014/main" id="{040C9299-8310-1BF3-C585-72F98D269F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AB6CDC4-68C0-B12B-2CD8-E3C6D0B6DE47}"/>
              </a:ext>
            </a:extLst>
          </p:cNvPr>
          <p:cNvSpPr/>
          <p:nvPr/>
        </p:nvSpPr>
        <p:spPr>
          <a:xfrm>
            <a:off x="2429935" y="4831175"/>
            <a:ext cx="3362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Operação do Complexo Aeroportuário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23D8F0B-1A60-40DA-CEF6-35AD2C743175}"/>
              </a:ext>
            </a:extLst>
          </p:cNvPr>
          <p:cNvSpPr/>
          <p:nvPr/>
        </p:nvSpPr>
        <p:spPr>
          <a:xfrm>
            <a:off x="5746341" y="5158800"/>
            <a:ext cx="16532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Operação do Complexo Aeroportuário do ano 16 ao ano 22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17908B2-2787-F553-A804-D3FB8988D35A}"/>
              </a:ext>
            </a:extLst>
          </p:cNvPr>
          <p:cNvSpPr/>
          <p:nvPr/>
        </p:nvSpPr>
        <p:spPr>
          <a:xfrm>
            <a:off x="7511729" y="4575600"/>
            <a:ext cx="3152381" cy="255575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bg1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Fase 4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DA5DC6F3-7005-9C94-502F-6AB6C204A980}"/>
              </a:ext>
            </a:extLst>
          </p:cNvPr>
          <p:cNvSpPr/>
          <p:nvPr/>
        </p:nvSpPr>
        <p:spPr>
          <a:xfrm>
            <a:off x="7373169" y="4845840"/>
            <a:ext cx="3362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Operação do Complexo Aeroportuário 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B2594362-DA61-FAC9-CBA4-29F8C9C51ACB}"/>
              </a:ext>
            </a:extLst>
          </p:cNvPr>
          <p:cNvSpPr/>
          <p:nvPr/>
        </p:nvSpPr>
        <p:spPr>
          <a:xfrm>
            <a:off x="7508602" y="5135520"/>
            <a:ext cx="1548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/>
            <a:r>
              <a:rPr lang="pt-BR" alt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2ª Ampliação do Complexo Aeroportuário do Ano 22 ao Ano 24 (Gatilho de demanda)</a:t>
            </a:r>
          </a:p>
        </p:txBody>
      </p:sp>
      <p:pic>
        <p:nvPicPr>
          <p:cNvPr id="8" name="Imagem 7" descr="Texto&#10;&#10;Descrição gerada automaticamente com confiança baixa">
            <a:extLst>
              <a:ext uri="{FF2B5EF4-FFF2-40B4-BE49-F238E27FC236}">
                <a16:creationId xmlns:a16="http://schemas.microsoft.com/office/drawing/2014/main" id="{E43D53D9-F184-A57F-A47B-C1501DE76F9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sp>
        <p:nvSpPr>
          <p:cNvPr id="48" name="Retângulo: Cantos Arredondados 47">
            <a:extLst>
              <a:ext uri="{FF2B5EF4-FFF2-40B4-BE49-F238E27FC236}">
                <a16:creationId xmlns:a16="http://schemas.microsoft.com/office/drawing/2014/main" id="{37F83B53-AE7E-40A4-B5C0-8BEA73E7FD2F}"/>
              </a:ext>
            </a:extLst>
          </p:cNvPr>
          <p:cNvSpPr/>
          <p:nvPr/>
        </p:nvSpPr>
        <p:spPr>
          <a:xfrm>
            <a:off x="2529369" y="3520676"/>
            <a:ext cx="8124467" cy="269145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Calibri Light" panose="020F0302020204030204" pitchFamily="34" charset="0"/>
            </a:endParaRPr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F0A8B30C-AED5-4C07-A7D4-0AF9AE71B6B1}"/>
              </a:ext>
            </a:extLst>
          </p:cNvPr>
          <p:cNvSpPr/>
          <p:nvPr/>
        </p:nvSpPr>
        <p:spPr>
          <a:xfrm>
            <a:off x="1970351" y="3480565"/>
            <a:ext cx="8991633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pt-BR" altLang="pt-BR" sz="2000" b="1" dirty="0">
                <a:solidFill>
                  <a:schemeClr val="bg1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rPr>
              <a:t>Ampliação e Operação do Complexo Aeroportuário 28 anos</a:t>
            </a:r>
          </a:p>
        </p:txBody>
      </p:sp>
    </p:spTree>
    <p:extLst>
      <p:ext uri="{BB962C8B-B14F-4D97-AF65-F5344CB8AC3E}">
        <p14:creationId xmlns:p14="http://schemas.microsoft.com/office/powerpoint/2010/main" val="2478469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28D1780-A016-42C8-8629-231ABF98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>
                <a:solidFill>
                  <a:schemeClr val="accent1">
                    <a:lumMod val="75000"/>
                  </a:schemeClr>
                </a:solidFill>
              </a:rPr>
              <a:t>Agenda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278172D2-5291-4292-B41C-083265D53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036" y="1189508"/>
            <a:ext cx="11563928" cy="54871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Objetivo do Projeto de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Cronograma da Concessão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Técnico-Operacional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Econômico-Financeira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Modelagem Jurídico-Institucional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400" dirty="0">
                <a:solidFill>
                  <a:schemeClr val="bg1">
                    <a:lumMod val="85000"/>
                  </a:schemeClr>
                </a:solidFill>
              </a:rPr>
              <a:t>Garantia Pública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5" name="Picture 35">
            <a:extLst>
              <a:ext uri="{FF2B5EF4-FFF2-40B4-BE49-F238E27FC236}">
                <a16:creationId xmlns:a16="http://schemas.microsoft.com/office/drawing/2014/main" id="{C180D8FC-7F96-F5A8-DCC9-66F324A55C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A319DE9F-2DF8-4B61-3A4E-620DA5D9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57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18CAA99-C696-49D7-8FFE-35880542904F}"/>
              </a:ext>
            </a:extLst>
          </p:cNvPr>
          <p:cNvGrpSpPr/>
          <p:nvPr/>
        </p:nvGrpSpPr>
        <p:grpSpPr>
          <a:xfrm>
            <a:off x="4980517" y="1854945"/>
            <a:ext cx="2234273" cy="409455"/>
            <a:chOff x="6149701" y="1854945"/>
            <a:chExt cx="2234273" cy="409455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6149701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Infraestrutura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existente</a:t>
              </a:r>
            </a:p>
          </p:txBody>
        </p:sp>
        <p:pic>
          <p:nvPicPr>
            <p:cNvPr id="28" name="Gráfico 27" descr="Escola com preenchimento sólido">
              <a:extLst>
                <a:ext uri="{FF2B5EF4-FFF2-40B4-BE49-F238E27FC236}">
                  <a16:creationId xmlns:a16="http://schemas.microsoft.com/office/drawing/2014/main" id="{89E5F3C0-F0DA-495D-B7A1-24B4FBD39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73901" y="1854945"/>
              <a:ext cx="382553" cy="382553"/>
            </a:xfrm>
            <a:prstGeom prst="rect">
              <a:avLst/>
            </a:prstGeom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E9D646F-F8D9-4645-BA6C-C22F0BA203B4}"/>
              </a:ext>
            </a:extLst>
          </p:cNvPr>
          <p:cNvGrpSpPr/>
          <p:nvPr/>
        </p:nvGrpSpPr>
        <p:grpSpPr>
          <a:xfrm>
            <a:off x="7323214" y="1867731"/>
            <a:ext cx="2234273" cy="396669"/>
            <a:chOff x="5805376" y="1867731"/>
            <a:chExt cx="2234273" cy="396669"/>
          </a:xfrm>
        </p:grpSpPr>
        <p:sp>
          <p:nvSpPr>
            <p:cNvPr id="27" name="Retângulo 1114">
              <a:extLst>
                <a:ext uri="{FF2B5EF4-FFF2-40B4-BE49-F238E27FC236}">
                  <a16:creationId xmlns:a16="http://schemas.microsoft.com/office/drawing/2014/main" id="{3F6EF970-1F77-40D0-AA30-05949BE11011}"/>
                </a:ext>
              </a:extLst>
            </p:cNvPr>
            <p:cNvSpPr/>
            <p:nvPr/>
          </p:nvSpPr>
          <p:spPr>
            <a:xfrm>
              <a:off x="5805376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Reforma</a:t>
              </a:r>
            </a:p>
          </p:txBody>
        </p:sp>
        <p:pic>
          <p:nvPicPr>
            <p:cNvPr id="3" name="Gráfico 2" descr="Mão de robô com preenchimento sólido">
              <a:extLst>
                <a:ext uri="{FF2B5EF4-FFF2-40B4-BE49-F238E27FC236}">
                  <a16:creationId xmlns:a16="http://schemas.microsoft.com/office/drawing/2014/main" id="{4B7A83BA-8BC7-4A47-A9FC-38BA8B56F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72299" y="1867731"/>
              <a:ext cx="378393" cy="378393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2634514" y="1868400"/>
            <a:ext cx="2234273" cy="396000"/>
            <a:chOff x="1460918" y="1868400"/>
            <a:chExt cx="2234273" cy="396000"/>
          </a:xfrm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3B4A2944-3BF4-C385-274C-C89E415472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83D607D0-0E25-A894-3DD7-7B18AF45E3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99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E3C546D-EADB-4FF7-A939-64FB98E6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75" y="136529"/>
            <a:ext cx="10515600" cy="544513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chemeClr val="accent1">
                    <a:lumMod val="75000"/>
                  </a:schemeClr>
                </a:solidFill>
              </a:rPr>
              <a:t>Aeroporto Existente x Complexo Aeroportuário</a:t>
            </a:r>
          </a:p>
        </p:txBody>
      </p:sp>
      <p:sp>
        <p:nvSpPr>
          <p:cNvPr id="69" name="Retângulo 1114">
            <a:extLst>
              <a:ext uri="{FF2B5EF4-FFF2-40B4-BE49-F238E27FC236}">
                <a16:creationId xmlns:a16="http://schemas.microsoft.com/office/drawing/2014/main" id="{218884E6-149C-4335-A0BD-490D109BACFE}"/>
              </a:ext>
            </a:extLst>
          </p:cNvPr>
          <p:cNvSpPr/>
          <p:nvPr/>
        </p:nvSpPr>
        <p:spPr>
          <a:xfrm>
            <a:off x="168374" y="1777042"/>
            <a:ext cx="11855252" cy="4944429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latin typeface="Calibri Light" panose="020F0302020204030204" pitchFamily="34" charset="0"/>
            </a:endParaRPr>
          </a:p>
        </p:txBody>
      </p:sp>
      <p:grpSp>
        <p:nvGrpSpPr>
          <p:cNvPr id="80" name="Agrupar 79">
            <a:extLst>
              <a:ext uri="{FF2B5EF4-FFF2-40B4-BE49-F238E27FC236}">
                <a16:creationId xmlns:a16="http://schemas.microsoft.com/office/drawing/2014/main" id="{4E648ACD-8CFC-43E5-97A2-15A3D8EF6627}"/>
              </a:ext>
            </a:extLst>
          </p:cNvPr>
          <p:cNvGrpSpPr/>
          <p:nvPr/>
        </p:nvGrpSpPr>
        <p:grpSpPr>
          <a:xfrm>
            <a:off x="3701902" y="1051200"/>
            <a:ext cx="2315291" cy="544513"/>
            <a:chOff x="3058965" y="1041062"/>
            <a:chExt cx="2315291" cy="544513"/>
          </a:xfrm>
        </p:grpSpPr>
        <p:sp>
          <p:nvSpPr>
            <p:cNvPr id="74" name="Retângulo 1114">
              <a:extLst>
                <a:ext uri="{FF2B5EF4-FFF2-40B4-BE49-F238E27FC236}">
                  <a16:creationId xmlns:a16="http://schemas.microsoft.com/office/drawing/2014/main" id="{2FF48499-4B02-41C7-869A-71FEE543CDCA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accent1">
                <a:lumMod val="75000"/>
              </a:schemeClr>
            </a:solidFill>
            <a:ln w="63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rgbClr val="333F50"/>
                  </a:solidFill>
                  <a:latin typeface="Calibri Light" panose="020F0302020204030204" pitchFamily="34" charset="0"/>
                </a:rPr>
                <a:t>      </a:t>
              </a:r>
              <a:r>
                <a:rPr lang="pt-BR" sz="16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Aeroporto Existente</a:t>
              </a:r>
            </a:p>
          </p:txBody>
        </p:sp>
        <p:pic>
          <p:nvPicPr>
            <p:cNvPr id="77" name="Gráfico 76" descr="Avião com preenchimento sólido">
              <a:extLst>
                <a:ext uri="{FF2B5EF4-FFF2-40B4-BE49-F238E27FC236}">
                  <a16:creationId xmlns:a16="http://schemas.microsoft.com/office/drawing/2014/main" id="{0C2CC326-B15F-4555-A657-B1F562E1C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81" name="Agrupar 80">
            <a:extLst>
              <a:ext uri="{FF2B5EF4-FFF2-40B4-BE49-F238E27FC236}">
                <a16:creationId xmlns:a16="http://schemas.microsoft.com/office/drawing/2014/main" id="{184B2FF2-55BE-4350-9D15-54D79F8268BF}"/>
              </a:ext>
            </a:extLst>
          </p:cNvPr>
          <p:cNvGrpSpPr/>
          <p:nvPr/>
        </p:nvGrpSpPr>
        <p:grpSpPr>
          <a:xfrm>
            <a:off x="6174808" y="1049686"/>
            <a:ext cx="2315291" cy="544513"/>
            <a:chOff x="3058965" y="1041062"/>
            <a:chExt cx="2315291" cy="544513"/>
          </a:xfrm>
        </p:grpSpPr>
        <p:sp>
          <p:nvSpPr>
            <p:cNvPr id="82" name="Retângulo 1114">
              <a:extLst>
                <a:ext uri="{FF2B5EF4-FFF2-40B4-BE49-F238E27FC236}">
                  <a16:creationId xmlns:a16="http://schemas.microsoft.com/office/drawing/2014/main" id="{1DFE7208-770E-4CE8-8789-8D8FDBCBE67D}"/>
                </a:ext>
              </a:extLst>
            </p:cNvPr>
            <p:cNvSpPr/>
            <p:nvPr/>
          </p:nvSpPr>
          <p:spPr>
            <a:xfrm>
              <a:off x="3058965" y="1041062"/>
              <a:ext cx="2315291" cy="544513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Complexo </a:t>
              </a:r>
            </a:p>
            <a:p>
              <a:pPr algn="ctr"/>
              <a:r>
                <a:rPr lang="pt-BR" sz="16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Aeroportuário</a:t>
              </a:r>
            </a:p>
          </p:txBody>
        </p:sp>
        <p:pic>
          <p:nvPicPr>
            <p:cNvPr id="83" name="Gráfico 82" descr="Avião com preenchimento sólido">
              <a:extLst>
                <a:ext uri="{FF2B5EF4-FFF2-40B4-BE49-F238E27FC236}">
                  <a16:creationId xmlns:a16="http://schemas.microsoft.com/office/drawing/2014/main" id="{D78CFE51-8E72-42DA-B1A0-59813A240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076217" y="1085560"/>
              <a:ext cx="472767" cy="472767"/>
            </a:xfrm>
            <a:prstGeom prst="rect">
              <a:avLst/>
            </a:prstGeom>
          </p:spPr>
        </p:pic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718CAA99-C696-49D7-8FFE-35880542904F}"/>
              </a:ext>
            </a:extLst>
          </p:cNvPr>
          <p:cNvGrpSpPr/>
          <p:nvPr/>
        </p:nvGrpSpPr>
        <p:grpSpPr>
          <a:xfrm>
            <a:off x="4980517" y="1854945"/>
            <a:ext cx="2234273" cy="409455"/>
            <a:chOff x="6149701" y="1854945"/>
            <a:chExt cx="2234273" cy="409455"/>
          </a:xfrm>
        </p:grpSpPr>
        <p:sp>
          <p:nvSpPr>
            <p:cNvPr id="26" name="Retângulo 1114">
              <a:extLst>
                <a:ext uri="{FF2B5EF4-FFF2-40B4-BE49-F238E27FC236}">
                  <a16:creationId xmlns:a16="http://schemas.microsoft.com/office/drawing/2014/main" id="{F32B79A0-A00B-4377-A3DD-9AF8527069C5}"/>
                </a:ext>
              </a:extLst>
            </p:cNvPr>
            <p:cNvSpPr/>
            <p:nvPr/>
          </p:nvSpPr>
          <p:spPr>
            <a:xfrm>
              <a:off x="6149701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Infraestrutura</a:t>
              </a:r>
            </a:p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existente</a:t>
              </a:r>
            </a:p>
          </p:txBody>
        </p:sp>
        <p:pic>
          <p:nvPicPr>
            <p:cNvPr id="28" name="Gráfico 27" descr="Escola com preenchimento sólido">
              <a:extLst>
                <a:ext uri="{FF2B5EF4-FFF2-40B4-BE49-F238E27FC236}">
                  <a16:creationId xmlns:a16="http://schemas.microsoft.com/office/drawing/2014/main" id="{89E5F3C0-F0DA-495D-B7A1-24B4FBD39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73901" y="1854945"/>
              <a:ext cx="382553" cy="382553"/>
            </a:xfrm>
            <a:prstGeom prst="rect">
              <a:avLst/>
            </a:prstGeom>
          </p:spPr>
        </p:pic>
      </p:grp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E9D646F-F8D9-4645-BA6C-C22F0BA203B4}"/>
              </a:ext>
            </a:extLst>
          </p:cNvPr>
          <p:cNvGrpSpPr/>
          <p:nvPr/>
        </p:nvGrpSpPr>
        <p:grpSpPr>
          <a:xfrm>
            <a:off x="7323214" y="1867731"/>
            <a:ext cx="2234273" cy="396669"/>
            <a:chOff x="5805376" y="1867731"/>
            <a:chExt cx="2234273" cy="396669"/>
          </a:xfrm>
        </p:grpSpPr>
        <p:sp>
          <p:nvSpPr>
            <p:cNvPr id="27" name="Retângulo 1114">
              <a:extLst>
                <a:ext uri="{FF2B5EF4-FFF2-40B4-BE49-F238E27FC236}">
                  <a16:creationId xmlns:a16="http://schemas.microsoft.com/office/drawing/2014/main" id="{3F6EF970-1F77-40D0-AA30-05949BE11011}"/>
                </a:ext>
              </a:extLst>
            </p:cNvPr>
            <p:cNvSpPr/>
            <p:nvPr/>
          </p:nvSpPr>
          <p:spPr>
            <a:xfrm>
              <a:off x="5805376" y="1868400"/>
              <a:ext cx="2234273" cy="396000"/>
            </a:xfrm>
            <a:prstGeom prst="roundRect">
              <a:avLst>
                <a:gd name="adj" fmla="val 13041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accent1">
                      <a:lumMod val="75000"/>
                    </a:schemeClr>
                  </a:solidFill>
                  <a:latin typeface="Calibri Light" panose="020F0302020204030204" pitchFamily="34" charset="0"/>
                </a:rPr>
                <a:t>Reforma</a:t>
              </a:r>
            </a:p>
          </p:txBody>
        </p:sp>
        <p:pic>
          <p:nvPicPr>
            <p:cNvPr id="3" name="Gráfico 2" descr="Mão de robô com preenchimento sólido">
              <a:extLst>
                <a:ext uri="{FF2B5EF4-FFF2-40B4-BE49-F238E27FC236}">
                  <a16:creationId xmlns:a16="http://schemas.microsoft.com/office/drawing/2014/main" id="{4B7A83BA-8BC7-4A47-A9FC-38BA8B56F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72299" y="1867731"/>
              <a:ext cx="378393" cy="378393"/>
            </a:xfrm>
            <a:prstGeom prst="rect">
              <a:avLst/>
            </a:prstGeom>
          </p:spPr>
        </p:pic>
      </p:grp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BA2CE23-A712-48A6-B0C5-BEB78B520BB9}"/>
              </a:ext>
            </a:extLst>
          </p:cNvPr>
          <p:cNvGrpSpPr/>
          <p:nvPr/>
        </p:nvGrpSpPr>
        <p:grpSpPr>
          <a:xfrm>
            <a:off x="2634514" y="1868400"/>
            <a:ext cx="2234273" cy="396000"/>
            <a:chOff x="1460918" y="1868400"/>
            <a:chExt cx="2234273" cy="396000"/>
          </a:xfrm>
          <a:solidFill>
            <a:schemeClr val="accent1">
              <a:lumMod val="75000"/>
            </a:schemeClr>
          </a:solidFill>
        </p:grpSpPr>
        <p:sp>
          <p:nvSpPr>
            <p:cNvPr id="14" name="Retângulo 1114">
              <a:extLst>
                <a:ext uri="{FF2B5EF4-FFF2-40B4-BE49-F238E27FC236}">
                  <a16:creationId xmlns:a16="http://schemas.microsoft.com/office/drawing/2014/main" id="{4C158476-3A15-4CE8-AA9C-7EF9650DA7A6}"/>
                </a:ext>
              </a:extLst>
            </p:cNvPr>
            <p:cNvSpPr/>
            <p:nvPr/>
          </p:nvSpPr>
          <p:spPr>
            <a:xfrm>
              <a:off x="1460918" y="1868400"/>
              <a:ext cx="2234273" cy="396000"/>
            </a:xfrm>
            <a:prstGeom prst="roundRect">
              <a:avLst>
                <a:gd name="adj" fmla="val 13041"/>
              </a:avLst>
            </a:prstGeom>
            <a:grpFill/>
            <a:ln w="6350">
              <a:solidFill>
                <a:schemeClr val="accent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200" b="1" dirty="0">
                  <a:solidFill>
                    <a:schemeClr val="bg1"/>
                  </a:solidFill>
                  <a:latin typeface="Calibri Light" panose="020F0302020204030204" pitchFamily="34" charset="0"/>
                </a:rPr>
                <a:t>Informações Gerais</a:t>
              </a:r>
            </a:p>
          </p:txBody>
        </p:sp>
        <p:pic>
          <p:nvPicPr>
            <p:cNvPr id="8" name="Gráfico 7" descr="Jornal com preenchimento sólido">
              <a:extLst>
                <a:ext uri="{FF2B5EF4-FFF2-40B4-BE49-F238E27FC236}">
                  <a16:creationId xmlns:a16="http://schemas.microsoft.com/office/drawing/2014/main" id="{422E9D5E-7392-4B8B-8300-8A1EF78BC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25562" y="1914352"/>
              <a:ext cx="316124" cy="316124"/>
            </a:xfrm>
            <a:prstGeom prst="rect">
              <a:avLst/>
            </a:prstGeom>
          </p:spPr>
        </p:pic>
      </p:grpSp>
      <p:pic>
        <p:nvPicPr>
          <p:cNvPr id="10" name="Picture 35">
            <a:extLst>
              <a:ext uri="{FF2B5EF4-FFF2-40B4-BE49-F238E27FC236}">
                <a16:creationId xmlns:a16="http://schemas.microsoft.com/office/drawing/2014/main" id="{3B4A2944-3BF4-C385-274C-C89E415472C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586" y="150384"/>
            <a:ext cx="1985850" cy="490209"/>
          </a:xfrm>
          <a:prstGeom prst="rect">
            <a:avLst/>
          </a:prstGeom>
          <a:effectLst/>
        </p:spPr>
      </p:pic>
      <p:pic>
        <p:nvPicPr>
          <p:cNvPr id="2" name="Imagem 1" descr="Texto&#10;&#10;Descrição gerada automaticamente com confiança baixa">
            <a:extLst>
              <a:ext uri="{FF2B5EF4-FFF2-40B4-BE49-F238E27FC236}">
                <a16:creationId xmlns:a16="http://schemas.microsoft.com/office/drawing/2014/main" id="{83D607D0-0E25-A894-3DD7-7B18AF45E3B4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75428" r="24297" b="-1051"/>
          <a:stretch/>
        </p:blipFill>
        <p:spPr>
          <a:xfrm>
            <a:off x="7443357" y="181308"/>
            <a:ext cx="2628899" cy="490209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9C9BCC9-5FF4-E5BE-4930-94E2847A3B3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1099" y="2445729"/>
            <a:ext cx="4988365" cy="3996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Retângulo 1114">
            <a:extLst>
              <a:ext uri="{FF2B5EF4-FFF2-40B4-BE49-F238E27FC236}">
                <a16:creationId xmlns:a16="http://schemas.microsoft.com/office/drawing/2014/main" id="{B367DF38-89B7-DEE8-3988-B88B7B7C977D}"/>
              </a:ext>
            </a:extLst>
          </p:cNvPr>
          <p:cNvSpPr/>
          <p:nvPr/>
        </p:nvSpPr>
        <p:spPr>
          <a:xfrm>
            <a:off x="5862189" y="2445729"/>
            <a:ext cx="5808712" cy="3996168"/>
          </a:xfrm>
          <a:prstGeom prst="roundRect">
            <a:avLst>
              <a:gd name="adj" fmla="val 3564"/>
            </a:avLst>
          </a:prstGeom>
          <a:noFill/>
          <a:ln w="6350">
            <a:solidFill>
              <a:srgbClr val="BDB6B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O aeroporto atual do município de Porto Seguro – Bahia (SBPS) está situado a cerca de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 2,5 km 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do centro histórico da cidade, em área urbana;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Área construída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7.384 m²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e área do terreno de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744.285 m²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Está localizado em área patrimonial do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Estado da Bahia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; e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t-BR" sz="1600" b="1" dirty="0">
              <a:solidFill>
                <a:schemeClr val="accent1">
                  <a:lumMod val="75000"/>
                </a:schemeClr>
              </a:solidFill>
              <a:latin typeface="Calibri Light" panose="020F030202020403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A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administração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atualmente se encontra a cargo da </a:t>
            </a:r>
            <a:r>
              <a:rPr lang="pt-BR" sz="1600" b="1" dirty="0">
                <a:solidFill>
                  <a:srgbClr val="FF0000"/>
                </a:solidFill>
                <a:latin typeface="Calibri Light" panose="020F0302020204030204" pitchFamily="34" charset="0"/>
              </a:rPr>
              <a:t>SINART</a:t>
            </a: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Calibri Light" panose="020F0302020204030204" pitchFamily="34" charset="0"/>
              </a:rPr>
              <a:t> (Sociedade Nacional de Apoio Rodoviário e Turístico Ltda).</a:t>
            </a:r>
          </a:p>
          <a:p>
            <a:pPr algn="ctr"/>
            <a:endParaRPr lang="pt-BR" sz="12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734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8335b11f-daf4-496a-98b0-99bab7c0b2dd"/>
</p:tagLst>
</file>

<file path=ppt/theme/theme1.xml><?xml version="1.0" encoding="utf-8"?>
<a:theme xmlns:a="http://schemas.openxmlformats.org/drawingml/2006/main" name="1_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91785c3-ac93-4c20-bcd5-399ba49393b6">
      <Terms xmlns="http://schemas.microsoft.com/office/infopath/2007/PartnerControls"/>
    </lcf76f155ced4ddcb4097134ff3c332f>
    <TaxCatchAll xmlns="c6ac65e1-0b82-47b9-b587-8edfa8830a2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B8AD1155CBEB34CAA664FD1196911A1" ma:contentTypeVersion="16" ma:contentTypeDescription="Crie um novo documento." ma:contentTypeScope="" ma:versionID="eae94829b221a6f20f1a6a19e1f5e098">
  <xsd:schema xmlns:xsd="http://www.w3.org/2001/XMLSchema" xmlns:xs="http://www.w3.org/2001/XMLSchema" xmlns:p="http://schemas.microsoft.com/office/2006/metadata/properties" xmlns:ns2="491785c3-ac93-4c20-bcd5-399ba49393b6" xmlns:ns3="c6ac65e1-0b82-47b9-b587-8edfa8830a24" targetNamespace="http://schemas.microsoft.com/office/2006/metadata/properties" ma:root="true" ma:fieldsID="1a567e0af5599de8323b6dd67ef86450" ns2:_="" ns3:_="">
    <xsd:import namespace="491785c3-ac93-4c20-bcd5-399ba49393b6"/>
    <xsd:import namespace="c6ac65e1-0b82-47b9-b587-8edfa8830a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1785c3-ac93-4c20-bcd5-399ba49393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dadf16e-174d-466e-bd6f-b9cf681c71e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ac65e1-0b82-47b9-b587-8edfa8830a2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ae5ccfb-5d2c-4f54-bc24-150169acf75b}" ma:internalName="TaxCatchAll" ma:showField="CatchAllData" ma:web="c6ac65e1-0b82-47b9-b587-8edfa8830a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802CFB-88F3-4FED-99DA-90C2AF222467}">
  <ds:schemaRefs>
    <ds:schemaRef ds:uri="http://schemas.microsoft.com/office/2006/metadata/properties"/>
    <ds:schemaRef ds:uri="http://schemas.microsoft.com/office/infopath/2007/PartnerControls"/>
    <ds:schemaRef ds:uri="491785c3-ac93-4c20-bcd5-399ba49393b6"/>
    <ds:schemaRef ds:uri="c6ac65e1-0b82-47b9-b587-8edfa8830a24"/>
  </ds:schemaRefs>
</ds:datastoreItem>
</file>

<file path=customXml/itemProps2.xml><?xml version="1.0" encoding="utf-8"?>
<ds:datastoreItem xmlns:ds="http://schemas.openxmlformats.org/officeDocument/2006/customXml" ds:itemID="{3D038FC1-A39B-413B-B1D6-7C5D770591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1785c3-ac93-4c20-bcd5-399ba49393b6"/>
    <ds:schemaRef ds:uri="c6ac65e1-0b82-47b9-b587-8edfa8830a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8E508DC-C7BC-4BE7-993B-F4E8E56C55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42820</TotalTime>
  <Words>3678</Words>
  <Application>Microsoft Office PowerPoint</Application>
  <PresentationFormat>Ecrã Panorâmico</PresentationFormat>
  <Paragraphs>711</Paragraphs>
  <Slides>54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54</vt:i4>
      </vt:variant>
    </vt:vector>
  </HeadingPairs>
  <TitlesOfParts>
    <vt:vector size="59" baseType="lpstr">
      <vt:lpstr>Arial</vt:lpstr>
      <vt:lpstr>Calibri</vt:lpstr>
      <vt:lpstr>Calibri Light</vt:lpstr>
      <vt:lpstr>Wingdings</vt:lpstr>
      <vt:lpstr>1_Tema do Office</vt:lpstr>
      <vt:lpstr>Apresentação do PowerPoint</vt:lpstr>
      <vt:lpstr>Agenda</vt:lpstr>
      <vt:lpstr>Agenda</vt:lpstr>
      <vt:lpstr>Objetivo do Projeto de Concessão</vt:lpstr>
      <vt:lpstr>Agenda</vt:lpstr>
      <vt:lpstr>Cronograma da Concessão</vt:lpstr>
      <vt:lpstr>Agenda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Aeroporto Existente x Complexo Aeroportuário</vt:lpstr>
      <vt:lpstr>Agenda</vt:lpstr>
      <vt:lpstr>Modelagem Técnico-Operacional</vt:lpstr>
      <vt:lpstr>Modelagem Técnico-Operacional</vt:lpstr>
      <vt:lpstr>Modelagem Técnico-Operacional</vt:lpstr>
      <vt:lpstr>Modelagem Técnico-Operacional</vt:lpstr>
      <vt:lpstr>Modelagem Técnico-Operacional</vt:lpstr>
      <vt:lpstr>Modelagem Técnico-Operacional</vt:lpstr>
      <vt:lpstr>Modelagem Técnico-Operacional</vt:lpstr>
      <vt:lpstr>Modelagem Técnico-Operacional</vt:lpstr>
      <vt:lpstr>Modelagem Técnico-Operacional</vt:lpstr>
      <vt:lpstr>Agenda</vt:lpstr>
      <vt:lpstr>Modelagem Econômico-Financeira</vt:lpstr>
      <vt:lpstr>Modelagem Econômico-Financeira</vt:lpstr>
      <vt:lpstr>Modelagem Econômico-Financeira</vt:lpstr>
      <vt:lpstr>Modelagem Econômico-Financeira</vt:lpstr>
      <vt:lpstr>Modelagem Econômico-Financeira</vt:lpstr>
      <vt:lpstr>Modelagem Econômico-Financeira</vt:lpstr>
      <vt:lpstr>Modelagem Econômico-Financeira</vt:lpstr>
      <vt:lpstr>Modelagem Econômico-Financeira</vt:lpstr>
      <vt:lpstr>Modelagem Econômico-Financeira</vt:lpstr>
      <vt:lpstr>Agenda</vt:lpstr>
      <vt:lpstr>Modelagem Jurídico-Institucional</vt:lpstr>
      <vt:lpstr>Modelagem Jurídico-Institucional</vt:lpstr>
      <vt:lpstr>Modelagem Jurídico-Institucional</vt:lpstr>
      <vt:lpstr>Modelagem Jurídico-Institucional</vt:lpstr>
      <vt:lpstr>Modelagem Jurídico-Institucional</vt:lpstr>
      <vt:lpstr>Modelagem Jurídico-Institucional</vt:lpstr>
      <vt:lpstr>Modelagem Jurídico-Institucional</vt:lpstr>
      <vt:lpstr>Agenda</vt:lpstr>
      <vt:lpstr>Garantia Pública</vt:lpstr>
      <vt:lpstr>Garantia Pública</vt:lpstr>
      <vt:lpstr>Garantia Pública</vt:lpstr>
      <vt:lpstr>Novo Aeroporto Internacional Costa do Descobrimento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Sande</dc:creator>
  <cp:lastModifiedBy>Juliana Loyola</cp:lastModifiedBy>
  <cp:revision>4798</cp:revision>
  <dcterms:created xsi:type="dcterms:W3CDTF">2014-01-30T13:52:28Z</dcterms:created>
  <dcterms:modified xsi:type="dcterms:W3CDTF">2022-12-02T15:18:08Z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0x010100BB8AD1155CBEB34CAA664FD1196911A1</vt:lpwstr>
  </property>
</Properties>
</file>